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pptx" ContentType="application/vnd.openxmlformats-officedocument.presentationml.presentation"/>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5728" r:id="rId1"/>
  </p:sldMasterIdLst>
  <p:notesMasterIdLst>
    <p:notesMasterId r:id="rId20"/>
  </p:notesMasterIdLst>
  <p:handoutMasterIdLst>
    <p:handoutMasterId r:id="rId21"/>
  </p:handoutMasterIdLst>
  <p:sldIdLst>
    <p:sldId id="806" r:id="rId2"/>
    <p:sldId id="1416" r:id="rId3"/>
    <p:sldId id="1514" r:id="rId4"/>
    <p:sldId id="1533" r:id="rId5"/>
    <p:sldId id="1531" r:id="rId6"/>
    <p:sldId id="1532" r:id="rId7"/>
    <p:sldId id="1534" r:id="rId8"/>
    <p:sldId id="1516" r:id="rId9"/>
    <p:sldId id="1517" r:id="rId10"/>
    <p:sldId id="1522" r:id="rId11"/>
    <p:sldId id="1526" r:id="rId12"/>
    <p:sldId id="1525" r:id="rId13"/>
    <p:sldId id="1527" r:id="rId14"/>
    <p:sldId id="1515" r:id="rId15"/>
    <p:sldId id="1528" r:id="rId16"/>
    <p:sldId id="1520" r:id="rId17"/>
    <p:sldId id="1529" r:id="rId18"/>
    <p:sldId id="1530" r:id="rId19"/>
  </p:sldIdLst>
  <p:sldSz cx="9906000" cy="6858000" type="A4"/>
  <p:notesSz cx="6807200" cy="9939338"/>
  <p:defaultTextStyle>
    <a:defPPr>
      <a:defRPr lang="ko-KR"/>
    </a:defPPr>
    <a:lvl1pPr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1pPr>
    <a:lvl2pPr marL="4572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2pPr>
    <a:lvl3pPr marL="9144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3pPr>
    <a:lvl4pPr marL="13716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4pPr>
    <a:lvl5pPr marL="1828800" algn="l" rtl="0" fontAlgn="base" latinLnBrk="1">
      <a:spcBef>
        <a:spcPct val="0"/>
      </a:spcBef>
      <a:spcAft>
        <a:spcPct val="0"/>
      </a:spcAft>
      <a:defRPr kumimoji="1" kern="1200">
        <a:solidFill>
          <a:schemeClr val="tx1"/>
        </a:solidFill>
        <a:latin typeface="굴림" pitchFamily="50" charset="-127"/>
        <a:ea typeface="굴림" pitchFamily="50" charset="-127"/>
        <a:cs typeface="+mn-cs"/>
      </a:defRPr>
    </a:lvl5pPr>
    <a:lvl6pPr marL="2286000" algn="l" defTabSz="914400" rtl="0" eaLnBrk="1" latinLnBrk="1" hangingPunct="1">
      <a:defRPr kumimoji="1" kern="1200">
        <a:solidFill>
          <a:schemeClr val="tx1"/>
        </a:solidFill>
        <a:latin typeface="굴림" pitchFamily="50" charset="-127"/>
        <a:ea typeface="굴림" pitchFamily="50" charset="-127"/>
        <a:cs typeface="+mn-cs"/>
      </a:defRPr>
    </a:lvl6pPr>
    <a:lvl7pPr marL="2743200" algn="l" defTabSz="914400" rtl="0" eaLnBrk="1" latinLnBrk="1" hangingPunct="1">
      <a:defRPr kumimoji="1" kern="1200">
        <a:solidFill>
          <a:schemeClr val="tx1"/>
        </a:solidFill>
        <a:latin typeface="굴림" pitchFamily="50" charset="-127"/>
        <a:ea typeface="굴림" pitchFamily="50" charset="-127"/>
        <a:cs typeface="+mn-cs"/>
      </a:defRPr>
    </a:lvl7pPr>
    <a:lvl8pPr marL="3200400" algn="l" defTabSz="914400" rtl="0" eaLnBrk="1" latinLnBrk="1" hangingPunct="1">
      <a:defRPr kumimoji="1" kern="1200">
        <a:solidFill>
          <a:schemeClr val="tx1"/>
        </a:solidFill>
        <a:latin typeface="굴림" pitchFamily="50" charset="-127"/>
        <a:ea typeface="굴림" pitchFamily="50" charset="-127"/>
        <a:cs typeface="+mn-cs"/>
      </a:defRPr>
    </a:lvl8pPr>
    <a:lvl9pPr marL="3657600" algn="l" defTabSz="914400" rtl="0" eaLnBrk="1" latinLnBrk="1" hangingPunct="1">
      <a:defRPr kumimoji="1" kern="1200">
        <a:solidFill>
          <a:schemeClr val="tx1"/>
        </a:solidFill>
        <a:latin typeface="굴림" pitchFamily="50" charset="-127"/>
        <a:ea typeface="굴림" pitchFamily="50" charset="-127"/>
        <a:cs typeface="+mn-cs"/>
      </a:defRPr>
    </a:lvl9pPr>
  </p:defaultTextStyle>
  <p:extLst>
    <p:ext uri="{521415D9-36F7-43E2-AB2F-B90AF26B5E84}">
      <p14:sectionLst xmlns:p14="http://schemas.microsoft.com/office/powerpoint/2010/main">
        <p14:section name="기본 구역" id="{067B5762-3B10-4BB5-99BE-BACC674B0B36}">
          <p14:sldIdLst>
            <p14:sldId id="806"/>
          </p14:sldIdLst>
        </p14:section>
        <p14:section name="1_Design Proposal" id="{B35BE1DC-0E8E-472C-8B2A-C5036012B50A}">
          <p14:sldIdLst>
            <p14:sldId id="1416"/>
            <p14:sldId id="1514"/>
            <p14:sldId id="1533"/>
            <p14:sldId id="1531"/>
            <p14:sldId id="1532"/>
            <p14:sldId id="1534"/>
            <p14:sldId id="1516"/>
            <p14:sldId id="1517"/>
            <p14:sldId id="1522"/>
            <p14:sldId id="1526"/>
            <p14:sldId id="1525"/>
            <p14:sldId id="1527"/>
            <p14:sldId id="1515"/>
            <p14:sldId id="1528"/>
            <p14:sldId id="1520"/>
            <p14:sldId id="1529"/>
            <p14:sldId id="1530"/>
          </p14:sldIdLst>
        </p14:section>
      </p14:sectionLst>
    </p:ext>
    <p:ext uri="{EFAFB233-063F-42B5-8137-9DF3F51BA10A}">
      <p15:sldGuideLst xmlns:p15="http://schemas.microsoft.com/office/powerpoint/2012/main">
        <p15:guide id="1" orient="horz">
          <p15:clr>
            <a:srgbClr val="A4A3A4"/>
          </p15:clr>
        </p15:guide>
        <p15:guide id="2" pos="3120">
          <p15:clr>
            <a:srgbClr val="A4A3A4"/>
          </p15:clr>
        </p15:guide>
        <p15:guide id="3">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AI MAI TRAN/LGEVH VS FUNCTIONAL TECHNOLOGY 3(hoai.tran@lge.com)" initials="HMTVFT3" lastIdx="1" clrIdx="0">
    <p:extLst>
      <p:ext uri="{19B8F6BF-5375-455C-9EA6-DF929625EA0E}">
        <p15:presenceInfo xmlns:p15="http://schemas.microsoft.com/office/powerpoint/2012/main" userId="S-1-5-21-2543426832-1914326140-3112152631-18420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0000FF"/>
    <a:srgbClr val="CC0066"/>
    <a:srgbClr val="FFCCCC"/>
    <a:srgbClr val="FFCCFF"/>
    <a:srgbClr val="FFC1D4"/>
    <a:srgbClr val="00FFCC"/>
    <a:srgbClr val="009900"/>
    <a:srgbClr val="CCFF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69" autoAdjust="0"/>
    <p:restoredTop sz="80139" autoAdjust="0"/>
  </p:normalViewPr>
  <p:slideViewPr>
    <p:cSldViewPr>
      <p:cViewPr varScale="1">
        <p:scale>
          <a:sx n="94" d="100"/>
          <a:sy n="94" d="100"/>
        </p:scale>
        <p:origin x="1656" y="56"/>
      </p:cViewPr>
      <p:guideLst>
        <p:guide orient="horz"/>
        <p:guide pos="3120"/>
        <p:guide/>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5592"/>
    </p:cViewPr>
  </p:sorterViewPr>
  <p:notesViewPr>
    <p:cSldViewPr>
      <p:cViewPr varScale="1">
        <p:scale>
          <a:sx n="49" d="100"/>
          <a:sy n="49" d="100"/>
        </p:scale>
        <p:origin x="-2916" y="-90"/>
      </p:cViewPr>
      <p:guideLst>
        <p:guide orient="horz" pos="3130"/>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1DC40E-5091-4B31-9E7F-37DE428A28DE}" type="doc">
      <dgm:prSet loTypeId="urn:microsoft.com/office/officeart/2005/8/layout/chevron2" loCatId="list" qsTypeId="urn:microsoft.com/office/officeart/2005/8/quickstyle/simple2" qsCatId="simple" csTypeId="urn:microsoft.com/office/officeart/2005/8/colors/colorful3" csCatId="colorful" phldr="1"/>
      <dgm:spPr/>
      <dgm:t>
        <a:bodyPr/>
        <a:lstStyle/>
        <a:p>
          <a:endParaRPr lang="en-US"/>
        </a:p>
      </dgm:t>
    </dgm:pt>
    <dgm:pt modelId="{725F6CF5-2EDB-43C9-B783-903223173EED}">
      <dgm:prSet phldrT="[Text]"/>
      <dgm:spPr/>
      <dgm:t>
        <a:bodyPr/>
        <a:lstStyle/>
        <a:p>
          <a:r>
            <a:rPr lang="en-US" dirty="0" smtClean="0"/>
            <a:t>SMS</a:t>
          </a:r>
          <a:endParaRPr lang="en-US" dirty="0"/>
        </a:p>
      </dgm:t>
    </dgm:pt>
    <dgm:pt modelId="{7F0CA8D2-CEE6-4925-8D68-214CE769E142}" type="parTrans" cxnId="{56367C4A-5D72-475A-8A40-019DF6A43932}">
      <dgm:prSet/>
      <dgm:spPr/>
      <dgm:t>
        <a:bodyPr/>
        <a:lstStyle/>
        <a:p>
          <a:endParaRPr lang="en-US"/>
        </a:p>
      </dgm:t>
    </dgm:pt>
    <dgm:pt modelId="{0C1531EF-3B91-4E09-8412-B2C854CE9254}" type="sibTrans" cxnId="{56367C4A-5D72-475A-8A40-019DF6A43932}">
      <dgm:prSet/>
      <dgm:spPr/>
      <dgm:t>
        <a:bodyPr/>
        <a:lstStyle/>
        <a:p>
          <a:endParaRPr lang="en-US"/>
        </a:p>
      </dgm:t>
    </dgm:pt>
    <dgm:pt modelId="{28438237-500F-463C-8A23-9EC55699B302}">
      <dgm:prSet phldrT="[Text]"/>
      <dgm:spPr/>
      <dgm:t>
        <a:bodyPr/>
        <a:lstStyle/>
        <a:p>
          <a:r>
            <a:rPr lang="en-US" dirty="0" smtClean="0"/>
            <a:t>DSPT set Downlink message TTL(Time To live) and maximum allowed validity timer if this timer is timeout with received any ACK from TCU then DSPT will retry SMS message until TTL expires.</a:t>
          </a:r>
          <a:endParaRPr lang="en-US" dirty="0"/>
        </a:p>
      </dgm:t>
    </dgm:pt>
    <dgm:pt modelId="{F3A187DB-59C0-432B-9FC4-7DC228069E7A}" type="parTrans" cxnId="{C3D50E52-397A-4F99-99EA-8B6FEBB621AC}">
      <dgm:prSet/>
      <dgm:spPr/>
      <dgm:t>
        <a:bodyPr/>
        <a:lstStyle/>
        <a:p>
          <a:endParaRPr lang="en-US"/>
        </a:p>
      </dgm:t>
    </dgm:pt>
    <dgm:pt modelId="{ACB8E547-AB10-474D-88B5-424640DBD715}" type="sibTrans" cxnId="{C3D50E52-397A-4F99-99EA-8B6FEBB621AC}">
      <dgm:prSet/>
      <dgm:spPr/>
      <dgm:t>
        <a:bodyPr/>
        <a:lstStyle/>
        <a:p>
          <a:endParaRPr lang="en-US"/>
        </a:p>
      </dgm:t>
    </dgm:pt>
    <dgm:pt modelId="{86BA7AA2-5C69-4C35-A1F4-3729FCC2E9FF}">
      <dgm:prSet phldrT="[Text]"/>
      <dgm:spPr/>
      <dgm:t>
        <a:bodyPr/>
        <a:lstStyle/>
        <a:p>
          <a:r>
            <a:rPr lang="en-US" dirty="0" smtClean="0"/>
            <a:t> Maximum message size TCU send to TSP 140 bytes</a:t>
          </a:r>
          <a:endParaRPr lang="en-US" dirty="0"/>
        </a:p>
      </dgm:t>
    </dgm:pt>
    <dgm:pt modelId="{5108B511-A5C4-4C33-9BBD-D8F98A955414}" type="parTrans" cxnId="{1C12FD1E-AA02-4271-8F3A-6C9E5ED09015}">
      <dgm:prSet/>
      <dgm:spPr/>
      <dgm:t>
        <a:bodyPr/>
        <a:lstStyle/>
        <a:p>
          <a:endParaRPr lang="en-US"/>
        </a:p>
      </dgm:t>
    </dgm:pt>
    <dgm:pt modelId="{1326FD60-D553-4A8E-AA06-78B53F7C4DAC}" type="sibTrans" cxnId="{1C12FD1E-AA02-4271-8F3A-6C9E5ED09015}">
      <dgm:prSet/>
      <dgm:spPr/>
      <dgm:t>
        <a:bodyPr/>
        <a:lstStyle/>
        <a:p>
          <a:endParaRPr lang="en-US"/>
        </a:p>
      </dgm:t>
    </dgm:pt>
    <dgm:pt modelId="{3C81D848-F393-45AB-94D2-7F79E46A2F45}">
      <dgm:prSet phldrT="[Text]"/>
      <dgm:spPr/>
      <dgm:t>
        <a:bodyPr/>
        <a:lstStyle/>
        <a:p>
          <a:r>
            <a:rPr lang="en-US" dirty="0" smtClean="0"/>
            <a:t>UDP</a:t>
          </a:r>
          <a:endParaRPr lang="en-US" dirty="0"/>
        </a:p>
      </dgm:t>
    </dgm:pt>
    <dgm:pt modelId="{B0D0D721-8AA0-42A8-9BAF-7BA9A09EE0A9}" type="parTrans" cxnId="{55F02FC8-1158-4DD5-AA1B-B188204A8A12}">
      <dgm:prSet/>
      <dgm:spPr/>
      <dgm:t>
        <a:bodyPr/>
        <a:lstStyle/>
        <a:p>
          <a:endParaRPr lang="en-US"/>
        </a:p>
      </dgm:t>
    </dgm:pt>
    <dgm:pt modelId="{EC64351C-8E75-4AE2-81C1-CD91ED43612D}" type="sibTrans" cxnId="{55F02FC8-1158-4DD5-AA1B-B188204A8A12}">
      <dgm:prSet/>
      <dgm:spPr/>
      <dgm:t>
        <a:bodyPr/>
        <a:lstStyle/>
        <a:p>
          <a:endParaRPr lang="en-US"/>
        </a:p>
      </dgm:t>
    </dgm:pt>
    <dgm:pt modelId="{44102D8C-C4F3-4220-85A9-D550D4157A7E}">
      <dgm:prSet phldrT="[Text]"/>
      <dgm:spPr/>
      <dgm:t>
        <a:bodyPr/>
        <a:lstStyle/>
        <a:p>
          <a:r>
            <a:rPr lang="en-US" dirty="0" smtClean="0"/>
            <a:t>DSPT set Downlink message TTL(Time To live) and maximum allowed validity timer if this timer is timeout with received any ACK from TCU then DSPT will retry SMS message until TTL expires.</a:t>
          </a:r>
          <a:endParaRPr lang="en-US" dirty="0"/>
        </a:p>
      </dgm:t>
    </dgm:pt>
    <dgm:pt modelId="{3CB5387D-2262-400A-97A5-53414AF60C20}" type="parTrans" cxnId="{8A750C8E-3047-4AF4-AA3C-1D80EB952CF7}">
      <dgm:prSet/>
      <dgm:spPr/>
      <dgm:t>
        <a:bodyPr/>
        <a:lstStyle/>
        <a:p>
          <a:endParaRPr lang="en-US"/>
        </a:p>
      </dgm:t>
    </dgm:pt>
    <dgm:pt modelId="{D6186781-2278-4B1A-9EC6-A124DF32B192}" type="sibTrans" cxnId="{8A750C8E-3047-4AF4-AA3C-1D80EB952CF7}">
      <dgm:prSet/>
      <dgm:spPr/>
      <dgm:t>
        <a:bodyPr/>
        <a:lstStyle/>
        <a:p>
          <a:endParaRPr lang="en-US"/>
        </a:p>
      </dgm:t>
    </dgm:pt>
    <dgm:pt modelId="{7B33700F-2744-4A45-83BF-3CD9EA9EE033}">
      <dgm:prSet phldrT="[Text]"/>
      <dgm:spPr/>
      <dgm:t>
        <a:bodyPr/>
        <a:lstStyle/>
        <a:p>
          <a:r>
            <a:rPr lang="en-US" dirty="0" smtClean="0"/>
            <a:t>Maximum message size TCU send to TSP is 1500 bytes</a:t>
          </a:r>
          <a:endParaRPr lang="en-US" dirty="0"/>
        </a:p>
      </dgm:t>
    </dgm:pt>
    <dgm:pt modelId="{BF5F686E-53CA-4AF5-AB65-F5F1FDA75F86}" type="parTrans" cxnId="{86A3EDC0-5548-48FC-B858-1927A3DA6434}">
      <dgm:prSet/>
      <dgm:spPr/>
      <dgm:t>
        <a:bodyPr/>
        <a:lstStyle/>
        <a:p>
          <a:endParaRPr lang="en-US"/>
        </a:p>
      </dgm:t>
    </dgm:pt>
    <dgm:pt modelId="{D6D1917B-6FEB-418E-983B-109A5D4DA8D5}" type="sibTrans" cxnId="{86A3EDC0-5548-48FC-B858-1927A3DA6434}">
      <dgm:prSet/>
      <dgm:spPr/>
      <dgm:t>
        <a:bodyPr/>
        <a:lstStyle/>
        <a:p>
          <a:endParaRPr lang="en-US"/>
        </a:p>
      </dgm:t>
    </dgm:pt>
    <dgm:pt modelId="{E12B7A96-8E84-4416-8C23-43CEFE0E1617}">
      <dgm:prSet phldrT="[Text]"/>
      <dgm:spPr/>
      <dgm:t>
        <a:bodyPr/>
        <a:lstStyle/>
        <a:p>
          <a:r>
            <a:rPr lang="en-US" dirty="0" smtClean="0"/>
            <a:t>HTTPS</a:t>
          </a:r>
          <a:endParaRPr lang="en-US" dirty="0"/>
        </a:p>
      </dgm:t>
    </dgm:pt>
    <dgm:pt modelId="{9EC99F91-D7A1-4760-A466-AB9D4A8C222B}" type="parTrans" cxnId="{5B2D9BA3-FAA2-4693-8194-055EAEA01F2C}">
      <dgm:prSet/>
      <dgm:spPr/>
      <dgm:t>
        <a:bodyPr/>
        <a:lstStyle/>
        <a:p>
          <a:endParaRPr lang="en-US"/>
        </a:p>
      </dgm:t>
    </dgm:pt>
    <dgm:pt modelId="{FA1A229F-8427-4D51-A629-A985F873DC0D}" type="sibTrans" cxnId="{5B2D9BA3-FAA2-4693-8194-055EAEA01F2C}">
      <dgm:prSet/>
      <dgm:spPr/>
      <dgm:t>
        <a:bodyPr/>
        <a:lstStyle/>
        <a:p>
          <a:endParaRPr lang="en-US"/>
        </a:p>
      </dgm:t>
    </dgm:pt>
    <dgm:pt modelId="{605D44E8-7F99-48A9-8B9A-A9B5549E6031}">
      <dgm:prSet phldrT="[Text]"/>
      <dgm:spPr/>
      <dgm:t>
        <a:bodyPr/>
        <a:lstStyle/>
        <a:p>
          <a:r>
            <a:rPr lang="en-US" dirty="0" smtClean="0"/>
            <a:t>It is mandatory to use TLS (SSL) if using the HTTP transport</a:t>
          </a:r>
          <a:endParaRPr lang="en-US" dirty="0"/>
        </a:p>
      </dgm:t>
    </dgm:pt>
    <dgm:pt modelId="{15DB943D-F57A-4515-80FC-ABB82B01B702}" type="parTrans" cxnId="{B701C73E-D9A8-4DE9-A4B1-AAF1981C4B01}">
      <dgm:prSet/>
      <dgm:spPr/>
      <dgm:t>
        <a:bodyPr/>
        <a:lstStyle/>
        <a:p>
          <a:endParaRPr lang="en-US"/>
        </a:p>
      </dgm:t>
    </dgm:pt>
    <dgm:pt modelId="{5EF2DFD5-E62C-4495-B7E0-96D6EE76396E}" type="sibTrans" cxnId="{B701C73E-D9A8-4DE9-A4B1-AAF1981C4B01}">
      <dgm:prSet/>
      <dgm:spPr/>
      <dgm:t>
        <a:bodyPr/>
        <a:lstStyle/>
        <a:p>
          <a:endParaRPr lang="en-US"/>
        </a:p>
      </dgm:t>
    </dgm:pt>
    <dgm:pt modelId="{38299BD5-FA69-4329-9773-FF309BBBB6EB}">
      <dgm:prSet phldrT="[Text]"/>
      <dgm:spPr/>
      <dgm:t>
        <a:bodyPr/>
        <a:lstStyle/>
        <a:p>
          <a:endParaRPr lang="en-US" dirty="0"/>
        </a:p>
      </dgm:t>
    </dgm:pt>
    <dgm:pt modelId="{96C0E77A-5D4B-421F-AFAE-D9DCBED85F61}" type="parTrans" cxnId="{A7F70AD4-3A8B-46EF-9113-E2E9A6BDB952}">
      <dgm:prSet/>
      <dgm:spPr/>
      <dgm:t>
        <a:bodyPr/>
        <a:lstStyle/>
        <a:p>
          <a:endParaRPr lang="en-US"/>
        </a:p>
      </dgm:t>
    </dgm:pt>
    <dgm:pt modelId="{D0444B01-7E74-49A5-8B59-FC8FC51D9AF8}" type="sibTrans" cxnId="{A7F70AD4-3A8B-46EF-9113-E2E9A6BDB952}">
      <dgm:prSet/>
      <dgm:spPr/>
      <dgm:t>
        <a:bodyPr/>
        <a:lstStyle/>
        <a:p>
          <a:endParaRPr lang="en-US"/>
        </a:p>
      </dgm:t>
    </dgm:pt>
    <dgm:pt modelId="{5AD16978-7E21-40E3-A033-1A0BCA694C74}">
      <dgm:prSet/>
      <dgm:spPr/>
      <dgm:t>
        <a:bodyPr/>
        <a:lstStyle/>
        <a:p>
          <a:r>
            <a:rPr lang="en-US" dirty="0" smtClean="0"/>
            <a:t>MQTT</a:t>
          </a:r>
          <a:endParaRPr lang="en-US" dirty="0"/>
        </a:p>
      </dgm:t>
    </dgm:pt>
    <dgm:pt modelId="{7BCFDDD8-62DA-46A6-AE71-79CBA77A7436}" type="parTrans" cxnId="{E667B43F-CACD-48E3-80F5-CDF49F40F0C7}">
      <dgm:prSet/>
      <dgm:spPr/>
      <dgm:t>
        <a:bodyPr/>
        <a:lstStyle/>
        <a:p>
          <a:endParaRPr lang="en-US"/>
        </a:p>
      </dgm:t>
    </dgm:pt>
    <dgm:pt modelId="{CEEC58B3-1705-47AB-AD44-835088A825B1}" type="sibTrans" cxnId="{E667B43F-CACD-48E3-80F5-CDF49F40F0C7}">
      <dgm:prSet/>
      <dgm:spPr/>
      <dgm:t>
        <a:bodyPr/>
        <a:lstStyle/>
        <a:p>
          <a:endParaRPr lang="en-US"/>
        </a:p>
      </dgm:t>
    </dgm:pt>
    <dgm:pt modelId="{3B448ABE-2F1F-4396-9D8C-762AF37E292C}">
      <dgm:prSet phldrT="[Text]"/>
      <dgm:spPr/>
      <dgm:t>
        <a:bodyPr/>
        <a:lstStyle/>
        <a:p>
          <a:r>
            <a:rPr lang="en-US" dirty="0" smtClean="0"/>
            <a:t>Maximum message size TSP send to TCU is 280 bytes</a:t>
          </a:r>
          <a:endParaRPr lang="en-US" dirty="0"/>
        </a:p>
      </dgm:t>
    </dgm:pt>
    <dgm:pt modelId="{3839EB62-76E8-4FC0-9A49-59CA42CC8DAA}" type="parTrans" cxnId="{64605AB2-8C86-4D3E-8933-5492854ED672}">
      <dgm:prSet/>
      <dgm:spPr/>
      <dgm:t>
        <a:bodyPr/>
        <a:lstStyle/>
        <a:p>
          <a:endParaRPr lang="en-US"/>
        </a:p>
      </dgm:t>
    </dgm:pt>
    <dgm:pt modelId="{8AF51890-6A57-4828-9F23-246CEA2F2FC2}" type="sibTrans" cxnId="{64605AB2-8C86-4D3E-8933-5492854ED672}">
      <dgm:prSet/>
      <dgm:spPr/>
      <dgm:t>
        <a:bodyPr/>
        <a:lstStyle/>
        <a:p>
          <a:endParaRPr lang="en-US"/>
        </a:p>
      </dgm:t>
    </dgm:pt>
    <dgm:pt modelId="{03021D24-E6DF-4176-B126-BED68833400B}">
      <dgm:prSet phldrT="[Text]"/>
      <dgm:spPr/>
      <dgm:t>
        <a:bodyPr/>
        <a:lstStyle/>
        <a:p>
          <a:endParaRPr lang="en-US" dirty="0"/>
        </a:p>
      </dgm:t>
    </dgm:pt>
    <dgm:pt modelId="{DA5BEA78-0303-4691-8658-94E193368E1F}" type="parTrans" cxnId="{2BAC736D-40B0-40EC-9360-E56B1616942E}">
      <dgm:prSet/>
      <dgm:spPr/>
      <dgm:t>
        <a:bodyPr/>
        <a:lstStyle/>
        <a:p>
          <a:endParaRPr lang="en-US"/>
        </a:p>
      </dgm:t>
    </dgm:pt>
    <dgm:pt modelId="{FD4EE858-10CB-4FBE-BE68-F9A76D0C563C}" type="sibTrans" cxnId="{2BAC736D-40B0-40EC-9360-E56B1616942E}">
      <dgm:prSet/>
      <dgm:spPr/>
      <dgm:t>
        <a:bodyPr/>
        <a:lstStyle/>
        <a:p>
          <a:endParaRPr lang="en-US"/>
        </a:p>
      </dgm:t>
    </dgm:pt>
    <dgm:pt modelId="{517DFC1F-00BA-45A0-9D9F-CC3F04B453AD}">
      <dgm:prSet phldrT="[Text]"/>
      <dgm:spPr/>
      <dgm:t>
        <a:bodyPr/>
        <a:lstStyle/>
        <a:p>
          <a:r>
            <a:rPr lang="en-US" dirty="0" smtClean="0"/>
            <a:t> Maximum message size up to 10MB.</a:t>
          </a:r>
          <a:endParaRPr lang="en-US" dirty="0"/>
        </a:p>
      </dgm:t>
    </dgm:pt>
    <dgm:pt modelId="{156407A8-6616-40BD-B478-C7EF22D09C94}" type="parTrans" cxnId="{89C05A7F-5B68-4463-8912-76F006DC463C}">
      <dgm:prSet/>
      <dgm:spPr/>
      <dgm:t>
        <a:bodyPr/>
        <a:lstStyle/>
        <a:p>
          <a:endParaRPr lang="en-US"/>
        </a:p>
      </dgm:t>
    </dgm:pt>
    <dgm:pt modelId="{69A7DAC4-7456-4E24-BE1B-2AAD8BCAA4EC}" type="sibTrans" cxnId="{89C05A7F-5B68-4463-8912-76F006DC463C}">
      <dgm:prSet/>
      <dgm:spPr/>
      <dgm:t>
        <a:bodyPr/>
        <a:lstStyle/>
        <a:p>
          <a:endParaRPr lang="en-US"/>
        </a:p>
      </dgm:t>
    </dgm:pt>
    <dgm:pt modelId="{061BE148-1E53-4233-A9EA-29EA319B74FD}">
      <dgm:prSet phldrT="[Text]"/>
      <dgm:spPr/>
      <dgm:t>
        <a:bodyPr/>
        <a:lstStyle/>
        <a:p>
          <a:endParaRPr lang="en-US" dirty="0"/>
        </a:p>
      </dgm:t>
    </dgm:pt>
    <dgm:pt modelId="{0D6AB1EC-2F29-4CEB-B4FD-E51701C20F33}" type="parTrans" cxnId="{DF945435-6BF2-4C91-81A8-5477B65072E7}">
      <dgm:prSet/>
      <dgm:spPr/>
      <dgm:t>
        <a:bodyPr/>
        <a:lstStyle/>
        <a:p>
          <a:endParaRPr lang="en-US"/>
        </a:p>
      </dgm:t>
    </dgm:pt>
    <dgm:pt modelId="{B5A45568-0CB8-42F1-B6E7-06339625791F}" type="sibTrans" cxnId="{DF945435-6BF2-4C91-81A8-5477B65072E7}">
      <dgm:prSet/>
      <dgm:spPr/>
      <dgm:t>
        <a:bodyPr/>
        <a:lstStyle/>
        <a:p>
          <a:endParaRPr lang="en-US"/>
        </a:p>
      </dgm:t>
    </dgm:pt>
    <dgm:pt modelId="{70148D7D-A85A-4447-A36F-C2DAF4B8C131}">
      <dgm:prSet/>
      <dgm:spPr/>
      <dgm:t>
        <a:bodyPr/>
        <a:lstStyle/>
        <a:p>
          <a:r>
            <a:rPr lang="en-US" dirty="0" smtClean="0"/>
            <a:t>Comet</a:t>
          </a:r>
          <a:endParaRPr lang="en-US" dirty="0"/>
        </a:p>
      </dgm:t>
    </dgm:pt>
    <dgm:pt modelId="{461DF800-D956-4E17-9451-33C3170F5502}" type="parTrans" cxnId="{EA06C046-2094-4AEF-A150-E027D7E41349}">
      <dgm:prSet/>
      <dgm:spPr/>
      <dgm:t>
        <a:bodyPr/>
        <a:lstStyle/>
        <a:p>
          <a:endParaRPr lang="en-US"/>
        </a:p>
      </dgm:t>
    </dgm:pt>
    <dgm:pt modelId="{0D3BC5A1-DB0C-49E5-95FE-829EA1829EF8}" type="sibTrans" cxnId="{EA06C046-2094-4AEF-A150-E027D7E41349}">
      <dgm:prSet/>
      <dgm:spPr/>
      <dgm:t>
        <a:bodyPr/>
        <a:lstStyle/>
        <a:p>
          <a:endParaRPr lang="en-US"/>
        </a:p>
      </dgm:t>
    </dgm:pt>
    <dgm:pt modelId="{C0C43780-2631-400A-BCAA-9AC73DAA5CD3}">
      <dgm:prSet/>
      <dgm:spPr/>
      <dgm:t>
        <a:bodyPr/>
        <a:lstStyle/>
        <a:p>
          <a:r>
            <a:rPr lang="en-US" dirty="0" smtClean="0"/>
            <a:t>The DSPT has experimental support  for receiving NGTP messages using  The MQTT protocol</a:t>
          </a:r>
          <a:endParaRPr lang="en-US" dirty="0"/>
        </a:p>
      </dgm:t>
    </dgm:pt>
    <dgm:pt modelId="{805AD8CF-8DFF-4F0A-92B4-46CDFB056EC4}" type="parTrans" cxnId="{353F338A-5419-43FD-BB0F-7E0CEDBFE610}">
      <dgm:prSet/>
      <dgm:spPr/>
      <dgm:t>
        <a:bodyPr/>
        <a:lstStyle/>
        <a:p>
          <a:endParaRPr lang="en-US"/>
        </a:p>
      </dgm:t>
    </dgm:pt>
    <dgm:pt modelId="{025F70D7-A7F2-415E-B340-F80047CCCE9F}" type="sibTrans" cxnId="{353F338A-5419-43FD-BB0F-7E0CEDBFE610}">
      <dgm:prSet/>
      <dgm:spPr/>
      <dgm:t>
        <a:bodyPr/>
        <a:lstStyle/>
        <a:p>
          <a:endParaRPr lang="en-US"/>
        </a:p>
      </dgm:t>
    </dgm:pt>
    <dgm:pt modelId="{D20620BD-02A6-42FC-9833-5A1C755E19CF}">
      <dgm:prSet/>
      <dgm:spPr/>
      <dgm:t>
        <a:bodyPr/>
        <a:lstStyle/>
        <a:p>
          <a:r>
            <a:rPr lang="en-US" dirty="0" smtClean="0"/>
            <a:t> Currently, JLR VDC project doesn’t support MQTT transport.</a:t>
          </a:r>
          <a:endParaRPr lang="en-US" dirty="0"/>
        </a:p>
      </dgm:t>
    </dgm:pt>
    <dgm:pt modelId="{90CBB1DB-13EB-4970-B796-F770B81DBEA8}" type="parTrans" cxnId="{CE25CAA1-0824-4F44-A217-ED58FD0B7751}">
      <dgm:prSet/>
      <dgm:spPr/>
      <dgm:t>
        <a:bodyPr/>
        <a:lstStyle/>
        <a:p>
          <a:endParaRPr lang="en-US"/>
        </a:p>
      </dgm:t>
    </dgm:pt>
    <dgm:pt modelId="{0E64BB7A-A113-44F3-AFD6-38D2A6AFCB5B}" type="sibTrans" cxnId="{CE25CAA1-0824-4F44-A217-ED58FD0B7751}">
      <dgm:prSet/>
      <dgm:spPr/>
      <dgm:t>
        <a:bodyPr/>
        <a:lstStyle/>
        <a:p>
          <a:endParaRPr lang="en-US"/>
        </a:p>
      </dgm:t>
    </dgm:pt>
    <dgm:pt modelId="{5C0A61A6-1511-4B46-BFA5-F13BC8B16555}">
      <dgm:prSet/>
      <dgm:spPr/>
      <dgm:t>
        <a:bodyPr/>
        <a:lstStyle/>
        <a:p>
          <a:r>
            <a:rPr lang="en-US" dirty="0" smtClean="0"/>
            <a:t>DSPT support exchange of binary NGTP messages with the TCU using Comet-based transport protocol. Comet is a long-polling HTTP implementation.</a:t>
          </a:r>
          <a:endParaRPr lang="en-US" dirty="0"/>
        </a:p>
      </dgm:t>
    </dgm:pt>
    <dgm:pt modelId="{7FD6B956-DE40-4123-B46F-462097440815}" type="parTrans" cxnId="{C1ACC4A4-BBF0-45D1-9AB7-AC3D2E2E6469}">
      <dgm:prSet/>
      <dgm:spPr/>
      <dgm:t>
        <a:bodyPr/>
        <a:lstStyle/>
        <a:p>
          <a:endParaRPr lang="en-US"/>
        </a:p>
      </dgm:t>
    </dgm:pt>
    <dgm:pt modelId="{462804DA-0D51-4C8F-AA12-CCF16AAF3968}" type="sibTrans" cxnId="{C1ACC4A4-BBF0-45D1-9AB7-AC3D2E2E6469}">
      <dgm:prSet/>
      <dgm:spPr/>
      <dgm:t>
        <a:bodyPr/>
        <a:lstStyle/>
        <a:p>
          <a:endParaRPr lang="en-US"/>
        </a:p>
      </dgm:t>
    </dgm:pt>
    <dgm:pt modelId="{DA01EB0C-EB76-48D6-B1DD-EE7556ECEEC3}">
      <dgm:prSet/>
      <dgm:spPr/>
      <dgm:t>
        <a:bodyPr/>
        <a:lstStyle/>
        <a:p>
          <a:r>
            <a:rPr lang="en-US" dirty="0" smtClean="0"/>
            <a:t>It’s  mandatory to use TLS (SSL) if using the Comet transport.</a:t>
          </a:r>
          <a:endParaRPr lang="en-US" dirty="0"/>
        </a:p>
      </dgm:t>
    </dgm:pt>
    <dgm:pt modelId="{5114456E-74CD-4D3F-B032-48B2944C730C}" type="parTrans" cxnId="{FC73AE8A-6D0B-4DFD-8172-970030AD653C}">
      <dgm:prSet/>
      <dgm:spPr/>
      <dgm:t>
        <a:bodyPr/>
        <a:lstStyle/>
        <a:p>
          <a:endParaRPr lang="en-US"/>
        </a:p>
      </dgm:t>
    </dgm:pt>
    <dgm:pt modelId="{5C2ED20E-2869-4C88-BB3A-765C99157325}" type="sibTrans" cxnId="{FC73AE8A-6D0B-4DFD-8172-970030AD653C}">
      <dgm:prSet/>
      <dgm:spPr/>
      <dgm:t>
        <a:bodyPr/>
        <a:lstStyle/>
        <a:p>
          <a:endParaRPr lang="en-US"/>
        </a:p>
      </dgm:t>
    </dgm:pt>
    <dgm:pt modelId="{DE39EE3F-A37A-4B1D-A7A3-9716314D2D89}">
      <dgm:prSet/>
      <dgm:spPr/>
      <dgm:t>
        <a:bodyPr/>
        <a:lstStyle/>
        <a:p>
          <a:r>
            <a:rPr lang="en-US" dirty="0" smtClean="0"/>
            <a:t>Maximum message size up to 10MB.</a:t>
          </a:r>
          <a:endParaRPr lang="en-US" dirty="0"/>
        </a:p>
      </dgm:t>
    </dgm:pt>
    <dgm:pt modelId="{12331F46-A119-40CF-8649-590102FB63E6}" type="parTrans" cxnId="{44AA4B93-36AC-4F4C-95D2-11D415269CF5}">
      <dgm:prSet/>
      <dgm:spPr/>
      <dgm:t>
        <a:bodyPr/>
        <a:lstStyle/>
        <a:p>
          <a:endParaRPr lang="en-US"/>
        </a:p>
      </dgm:t>
    </dgm:pt>
    <dgm:pt modelId="{5EF82CAF-4AEA-4B0D-929A-0A4A3656FFC2}" type="sibTrans" cxnId="{44AA4B93-36AC-4F4C-95D2-11D415269CF5}">
      <dgm:prSet/>
      <dgm:spPr/>
      <dgm:t>
        <a:bodyPr/>
        <a:lstStyle/>
        <a:p>
          <a:endParaRPr lang="en-US"/>
        </a:p>
      </dgm:t>
    </dgm:pt>
    <dgm:pt modelId="{3788C3C9-5352-46C2-B770-E7349ADA9CCE}">
      <dgm:prSet phldrT="[Text]"/>
      <dgm:spPr/>
      <dgm:t>
        <a:bodyPr/>
        <a:lstStyle/>
        <a:p>
          <a:r>
            <a:rPr lang="en-US" dirty="0" smtClean="0"/>
            <a:t>JLR VDC :  1 segment only</a:t>
          </a:r>
          <a:endParaRPr lang="en-US" dirty="0"/>
        </a:p>
      </dgm:t>
    </dgm:pt>
    <dgm:pt modelId="{4BBCE29F-0084-404C-ACD1-DFC9094FB089}" type="parTrans" cxnId="{51EA62A0-CB2C-4CB0-8448-66F5F227A31B}">
      <dgm:prSet/>
      <dgm:spPr/>
      <dgm:t>
        <a:bodyPr/>
        <a:lstStyle/>
        <a:p>
          <a:endParaRPr lang="en-US"/>
        </a:p>
      </dgm:t>
    </dgm:pt>
    <dgm:pt modelId="{BDC74E9D-0C1C-423B-BE59-1242B52FAE66}" type="sibTrans" cxnId="{51EA62A0-CB2C-4CB0-8448-66F5F227A31B}">
      <dgm:prSet/>
      <dgm:spPr/>
      <dgm:t>
        <a:bodyPr/>
        <a:lstStyle/>
        <a:p>
          <a:endParaRPr lang="en-US"/>
        </a:p>
      </dgm:t>
    </dgm:pt>
    <dgm:pt modelId="{B031E659-1D3C-430E-A501-69A4A5BA8D2F}">
      <dgm:prSet phldrT="[Text]"/>
      <dgm:spPr/>
      <dgm:t>
        <a:bodyPr/>
        <a:lstStyle/>
        <a:p>
          <a:r>
            <a:rPr lang="en-US" dirty="0" smtClean="0"/>
            <a:t>JLR VDC :  Able to separated to 15 segments </a:t>
          </a:r>
          <a:endParaRPr lang="en-US" dirty="0"/>
        </a:p>
      </dgm:t>
    </dgm:pt>
    <dgm:pt modelId="{0D4A73D3-8F4E-45E8-858D-B60A7942BB7B}" type="parTrans" cxnId="{EBDD2F9A-5E24-4FFD-B888-8C89D3E0793B}">
      <dgm:prSet/>
      <dgm:spPr/>
      <dgm:t>
        <a:bodyPr/>
        <a:lstStyle/>
        <a:p>
          <a:endParaRPr lang="en-US"/>
        </a:p>
      </dgm:t>
    </dgm:pt>
    <dgm:pt modelId="{45243616-C95B-42B9-921F-B13CBD19CBBE}" type="sibTrans" cxnId="{EBDD2F9A-5E24-4FFD-B888-8C89D3E0793B}">
      <dgm:prSet/>
      <dgm:spPr/>
      <dgm:t>
        <a:bodyPr/>
        <a:lstStyle/>
        <a:p>
          <a:endParaRPr lang="en-US"/>
        </a:p>
      </dgm:t>
    </dgm:pt>
    <dgm:pt modelId="{25DFB6AB-55B8-4088-B7AF-B054A5D96A65}">
      <dgm:prSet phldrT="[Text]"/>
      <dgm:spPr/>
      <dgm:t>
        <a:bodyPr/>
        <a:lstStyle/>
        <a:p>
          <a:r>
            <a:rPr lang="en-US" dirty="0" smtClean="0"/>
            <a:t>JLR VDC : Able to separated to 15 segments</a:t>
          </a:r>
          <a:endParaRPr lang="en-US" dirty="0"/>
        </a:p>
      </dgm:t>
    </dgm:pt>
    <dgm:pt modelId="{35BD9791-E538-454F-B7B2-6592D3B2B6AF}" type="parTrans" cxnId="{BA0C86B8-E69E-4EB3-ACCC-0185DCD93DE3}">
      <dgm:prSet/>
      <dgm:spPr/>
      <dgm:t>
        <a:bodyPr/>
        <a:lstStyle/>
        <a:p>
          <a:endParaRPr lang="en-US"/>
        </a:p>
      </dgm:t>
    </dgm:pt>
    <dgm:pt modelId="{782DD7A8-B4C5-4CC6-95CF-0DE69590936C}" type="sibTrans" cxnId="{BA0C86B8-E69E-4EB3-ACCC-0185DCD93DE3}">
      <dgm:prSet/>
      <dgm:spPr/>
      <dgm:t>
        <a:bodyPr/>
        <a:lstStyle/>
        <a:p>
          <a:endParaRPr lang="en-US"/>
        </a:p>
      </dgm:t>
    </dgm:pt>
    <dgm:pt modelId="{1DD2C3D6-8E58-453E-A961-E2024743E4AD}">
      <dgm:prSet/>
      <dgm:spPr/>
      <dgm:t>
        <a:bodyPr/>
        <a:lstStyle/>
        <a:p>
          <a:r>
            <a:rPr lang="en-US" dirty="0" smtClean="0"/>
            <a:t>JLR VDC :  1 segment only</a:t>
          </a:r>
          <a:endParaRPr lang="en-US" dirty="0"/>
        </a:p>
      </dgm:t>
    </dgm:pt>
    <dgm:pt modelId="{30B699C1-F946-4806-8834-F7A94B58F57B}" type="parTrans" cxnId="{5C4F5355-0E48-4F27-889E-4B5DA4E3253E}">
      <dgm:prSet/>
      <dgm:spPr/>
      <dgm:t>
        <a:bodyPr/>
        <a:lstStyle/>
        <a:p>
          <a:endParaRPr lang="en-US"/>
        </a:p>
      </dgm:t>
    </dgm:pt>
    <dgm:pt modelId="{20435123-D2A7-4958-A631-98E979100DD5}" type="sibTrans" cxnId="{5C4F5355-0E48-4F27-889E-4B5DA4E3253E}">
      <dgm:prSet/>
      <dgm:spPr/>
      <dgm:t>
        <a:bodyPr/>
        <a:lstStyle/>
        <a:p>
          <a:endParaRPr lang="en-US"/>
        </a:p>
      </dgm:t>
    </dgm:pt>
    <dgm:pt modelId="{AD21E7E9-FD60-4D0A-B5D1-EA381A75F7C7}" type="pres">
      <dgm:prSet presAssocID="{B51DC40E-5091-4B31-9E7F-37DE428A28DE}" presName="linearFlow" presStyleCnt="0">
        <dgm:presLayoutVars>
          <dgm:dir/>
          <dgm:animLvl val="lvl"/>
          <dgm:resizeHandles val="exact"/>
        </dgm:presLayoutVars>
      </dgm:prSet>
      <dgm:spPr/>
      <dgm:t>
        <a:bodyPr/>
        <a:lstStyle/>
        <a:p>
          <a:endParaRPr lang="en-US"/>
        </a:p>
      </dgm:t>
    </dgm:pt>
    <dgm:pt modelId="{BDBB5F67-E90B-42AF-8609-1D15493EA87D}" type="pres">
      <dgm:prSet presAssocID="{725F6CF5-2EDB-43C9-B783-903223173EED}" presName="composite" presStyleCnt="0"/>
      <dgm:spPr/>
    </dgm:pt>
    <dgm:pt modelId="{0B6827BC-A279-4A3E-897C-7A964B21908D}" type="pres">
      <dgm:prSet presAssocID="{725F6CF5-2EDB-43C9-B783-903223173EED}" presName="parentText" presStyleLbl="alignNode1" presStyleIdx="0" presStyleCnt="5">
        <dgm:presLayoutVars>
          <dgm:chMax val="1"/>
          <dgm:bulletEnabled val="1"/>
        </dgm:presLayoutVars>
      </dgm:prSet>
      <dgm:spPr/>
      <dgm:t>
        <a:bodyPr/>
        <a:lstStyle/>
        <a:p>
          <a:endParaRPr lang="en-US"/>
        </a:p>
      </dgm:t>
    </dgm:pt>
    <dgm:pt modelId="{9D9C2484-A085-4B3C-A90A-26ECF8AB48F3}" type="pres">
      <dgm:prSet presAssocID="{725F6CF5-2EDB-43C9-B783-903223173EED}" presName="descendantText" presStyleLbl="alignAcc1" presStyleIdx="0" presStyleCnt="5">
        <dgm:presLayoutVars>
          <dgm:bulletEnabled val="1"/>
        </dgm:presLayoutVars>
      </dgm:prSet>
      <dgm:spPr/>
      <dgm:t>
        <a:bodyPr/>
        <a:lstStyle/>
        <a:p>
          <a:endParaRPr lang="en-US"/>
        </a:p>
      </dgm:t>
    </dgm:pt>
    <dgm:pt modelId="{A5233455-5576-4C26-8571-1204D5AEBE01}" type="pres">
      <dgm:prSet presAssocID="{0C1531EF-3B91-4E09-8412-B2C854CE9254}" presName="sp" presStyleCnt="0"/>
      <dgm:spPr/>
    </dgm:pt>
    <dgm:pt modelId="{03BA7A24-5C9A-461E-87E1-F1035825EC4A}" type="pres">
      <dgm:prSet presAssocID="{3C81D848-F393-45AB-94D2-7F79E46A2F45}" presName="composite" presStyleCnt="0"/>
      <dgm:spPr/>
    </dgm:pt>
    <dgm:pt modelId="{30715617-2A42-4CB0-97CB-938E96327247}" type="pres">
      <dgm:prSet presAssocID="{3C81D848-F393-45AB-94D2-7F79E46A2F45}" presName="parentText" presStyleLbl="alignNode1" presStyleIdx="1" presStyleCnt="5">
        <dgm:presLayoutVars>
          <dgm:chMax val="1"/>
          <dgm:bulletEnabled val="1"/>
        </dgm:presLayoutVars>
      </dgm:prSet>
      <dgm:spPr/>
      <dgm:t>
        <a:bodyPr/>
        <a:lstStyle/>
        <a:p>
          <a:endParaRPr lang="en-US"/>
        </a:p>
      </dgm:t>
    </dgm:pt>
    <dgm:pt modelId="{A77D35E3-2E70-466B-9E2D-77DC2366592F}" type="pres">
      <dgm:prSet presAssocID="{3C81D848-F393-45AB-94D2-7F79E46A2F45}" presName="descendantText" presStyleLbl="alignAcc1" presStyleIdx="1" presStyleCnt="5">
        <dgm:presLayoutVars>
          <dgm:bulletEnabled val="1"/>
        </dgm:presLayoutVars>
      </dgm:prSet>
      <dgm:spPr/>
      <dgm:t>
        <a:bodyPr/>
        <a:lstStyle/>
        <a:p>
          <a:endParaRPr lang="en-US"/>
        </a:p>
      </dgm:t>
    </dgm:pt>
    <dgm:pt modelId="{58F0DC72-BE23-4A40-9286-AE1E6EA0E658}" type="pres">
      <dgm:prSet presAssocID="{EC64351C-8E75-4AE2-81C1-CD91ED43612D}" presName="sp" presStyleCnt="0"/>
      <dgm:spPr/>
    </dgm:pt>
    <dgm:pt modelId="{96189867-E0EA-47E7-9D70-6AF38EBC850E}" type="pres">
      <dgm:prSet presAssocID="{E12B7A96-8E84-4416-8C23-43CEFE0E1617}" presName="composite" presStyleCnt="0"/>
      <dgm:spPr/>
    </dgm:pt>
    <dgm:pt modelId="{D421CEA3-8D77-46F2-A23F-4E04BD1C2292}" type="pres">
      <dgm:prSet presAssocID="{E12B7A96-8E84-4416-8C23-43CEFE0E1617}" presName="parentText" presStyleLbl="alignNode1" presStyleIdx="2" presStyleCnt="5">
        <dgm:presLayoutVars>
          <dgm:chMax val="1"/>
          <dgm:bulletEnabled val="1"/>
        </dgm:presLayoutVars>
      </dgm:prSet>
      <dgm:spPr/>
      <dgm:t>
        <a:bodyPr/>
        <a:lstStyle/>
        <a:p>
          <a:endParaRPr lang="en-US"/>
        </a:p>
      </dgm:t>
    </dgm:pt>
    <dgm:pt modelId="{72729651-D1A6-48DD-9850-75C2C4A40996}" type="pres">
      <dgm:prSet presAssocID="{E12B7A96-8E84-4416-8C23-43CEFE0E1617}" presName="descendantText" presStyleLbl="alignAcc1" presStyleIdx="2" presStyleCnt="5">
        <dgm:presLayoutVars>
          <dgm:bulletEnabled val="1"/>
        </dgm:presLayoutVars>
      </dgm:prSet>
      <dgm:spPr/>
      <dgm:t>
        <a:bodyPr/>
        <a:lstStyle/>
        <a:p>
          <a:endParaRPr lang="en-US"/>
        </a:p>
      </dgm:t>
    </dgm:pt>
    <dgm:pt modelId="{521A27DA-BA01-474A-A04C-1F14F840D4F6}" type="pres">
      <dgm:prSet presAssocID="{FA1A229F-8427-4D51-A629-A985F873DC0D}" presName="sp" presStyleCnt="0"/>
      <dgm:spPr/>
    </dgm:pt>
    <dgm:pt modelId="{735E3C93-608B-4169-A24E-88B985575D14}" type="pres">
      <dgm:prSet presAssocID="{5AD16978-7E21-40E3-A033-1A0BCA694C74}" presName="composite" presStyleCnt="0"/>
      <dgm:spPr/>
    </dgm:pt>
    <dgm:pt modelId="{7678358D-00EA-4F43-B099-D046DB2D23CA}" type="pres">
      <dgm:prSet presAssocID="{5AD16978-7E21-40E3-A033-1A0BCA694C74}" presName="parentText" presStyleLbl="alignNode1" presStyleIdx="3" presStyleCnt="5">
        <dgm:presLayoutVars>
          <dgm:chMax val="1"/>
          <dgm:bulletEnabled val="1"/>
        </dgm:presLayoutVars>
      </dgm:prSet>
      <dgm:spPr/>
      <dgm:t>
        <a:bodyPr/>
        <a:lstStyle/>
        <a:p>
          <a:endParaRPr lang="en-US"/>
        </a:p>
      </dgm:t>
    </dgm:pt>
    <dgm:pt modelId="{ABDDAF7B-62B5-4E61-8FD7-F370C36C2D45}" type="pres">
      <dgm:prSet presAssocID="{5AD16978-7E21-40E3-A033-1A0BCA694C74}" presName="descendantText" presStyleLbl="alignAcc1" presStyleIdx="3" presStyleCnt="5">
        <dgm:presLayoutVars>
          <dgm:bulletEnabled val="1"/>
        </dgm:presLayoutVars>
      </dgm:prSet>
      <dgm:spPr/>
      <dgm:t>
        <a:bodyPr/>
        <a:lstStyle/>
        <a:p>
          <a:endParaRPr lang="en-US"/>
        </a:p>
      </dgm:t>
    </dgm:pt>
    <dgm:pt modelId="{F3873491-1E63-4FAF-86C0-8724744C559E}" type="pres">
      <dgm:prSet presAssocID="{CEEC58B3-1705-47AB-AD44-835088A825B1}" presName="sp" presStyleCnt="0"/>
      <dgm:spPr/>
    </dgm:pt>
    <dgm:pt modelId="{6FCB000F-1572-40A6-B6E1-31104CDAC780}" type="pres">
      <dgm:prSet presAssocID="{70148D7D-A85A-4447-A36F-C2DAF4B8C131}" presName="composite" presStyleCnt="0"/>
      <dgm:spPr/>
    </dgm:pt>
    <dgm:pt modelId="{3DD79930-BCC0-4CF0-8CC3-A1AE98DFEC9E}" type="pres">
      <dgm:prSet presAssocID="{70148D7D-A85A-4447-A36F-C2DAF4B8C131}" presName="parentText" presStyleLbl="alignNode1" presStyleIdx="4" presStyleCnt="5">
        <dgm:presLayoutVars>
          <dgm:chMax val="1"/>
          <dgm:bulletEnabled val="1"/>
        </dgm:presLayoutVars>
      </dgm:prSet>
      <dgm:spPr/>
      <dgm:t>
        <a:bodyPr/>
        <a:lstStyle/>
        <a:p>
          <a:endParaRPr lang="en-US"/>
        </a:p>
      </dgm:t>
    </dgm:pt>
    <dgm:pt modelId="{C5FF2E7F-243E-4731-9A68-D5378149CA71}" type="pres">
      <dgm:prSet presAssocID="{70148D7D-A85A-4447-A36F-C2DAF4B8C131}" presName="descendantText" presStyleLbl="alignAcc1" presStyleIdx="4" presStyleCnt="5" custLinFactNeighborX="11" custLinFactNeighborY="-2961">
        <dgm:presLayoutVars>
          <dgm:bulletEnabled val="1"/>
        </dgm:presLayoutVars>
      </dgm:prSet>
      <dgm:spPr/>
      <dgm:t>
        <a:bodyPr/>
        <a:lstStyle/>
        <a:p>
          <a:endParaRPr lang="en-US"/>
        </a:p>
      </dgm:t>
    </dgm:pt>
  </dgm:ptLst>
  <dgm:cxnLst>
    <dgm:cxn modelId="{CAACC069-E963-48F9-9767-EC18794CD1D0}" type="presOf" srcId="{605D44E8-7F99-48A9-8B9A-A9B5549E6031}" destId="{72729651-D1A6-48DD-9850-75C2C4A40996}" srcOrd="0" destOrd="0" presId="urn:microsoft.com/office/officeart/2005/8/layout/chevron2"/>
    <dgm:cxn modelId="{7D722120-6360-4C89-8638-C870B00A564B}" type="presOf" srcId="{D20620BD-02A6-42FC-9833-5A1C755E19CF}" destId="{ABDDAF7B-62B5-4E61-8FD7-F370C36C2D45}" srcOrd="0" destOrd="1" presId="urn:microsoft.com/office/officeart/2005/8/layout/chevron2"/>
    <dgm:cxn modelId="{442EC456-FA37-4F0A-8D7F-1897C9CB27C2}" type="presOf" srcId="{E12B7A96-8E84-4416-8C23-43CEFE0E1617}" destId="{D421CEA3-8D77-46F2-A23F-4E04BD1C2292}" srcOrd="0" destOrd="0" presId="urn:microsoft.com/office/officeart/2005/8/layout/chevron2"/>
    <dgm:cxn modelId="{FE0F5491-4E2D-4CE9-A318-E0B3D796218A}" type="presOf" srcId="{3B448ABE-2F1F-4396-9D8C-762AF37E292C}" destId="{A77D35E3-2E70-466B-9E2D-77DC2366592F}" srcOrd="0" destOrd="2" presId="urn:microsoft.com/office/officeart/2005/8/layout/chevron2"/>
    <dgm:cxn modelId="{DF945435-6BF2-4C91-81A8-5477B65072E7}" srcId="{E12B7A96-8E84-4416-8C23-43CEFE0E1617}" destId="{061BE148-1E53-4233-A9EA-29EA319B74FD}" srcOrd="3" destOrd="0" parTransId="{0D6AB1EC-2F29-4CEB-B4FD-E51701C20F33}" sibTransId="{B5A45568-0CB8-42F1-B6E7-06339625791F}"/>
    <dgm:cxn modelId="{FC73AE8A-6D0B-4DFD-8172-970030AD653C}" srcId="{70148D7D-A85A-4447-A36F-C2DAF4B8C131}" destId="{DA01EB0C-EB76-48D6-B1DD-EE7556ECEEC3}" srcOrd="1" destOrd="0" parTransId="{5114456E-74CD-4D3F-B032-48B2944C730C}" sibTransId="{5C2ED20E-2869-4C88-BB3A-765C99157325}"/>
    <dgm:cxn modelId="{0D7B9BE6-5C2C-4DCF-80C2-74A792FA5BF6}" type="presOf" srcId="{28438237-500F-463C-8A23-9EC55699B302}" destId="{9D9C2484-A085-4B3C-A90A-26ECF8AB48F3}" srcOrd="0" destOrd="0" presId="urn:microsoft.com/office/officeart/2005/8/layout/chevron2"/>
    <dgm:cxn modelId="{86A3EDC0-5548-48FC-B858-1927A3DA6434}" srcId="{3C81D848-F393-45AB-94D2-7F79E46A2F45}" destId="{7B33700F-2744-4A45-83BF-3CD9EA9EE033}" srcOrd="1" destOrd="0" parTransId="{BF5F686E-53CA-4AF5-AB65-F5F1FDA75F86}" sibTransId="{D6D1917B-6FEB-418E-983B-109A5D4DA8D5}"/>
    <dgm:cxn modelId="{89C05A7F-5B68-4463-8912-76F006DC463C}" srcId="{E12B7A96-8E84-4416-8C23-43CEFE0E1617}" destId="{517DFC1F-00BA-45A0-9D9F-CC3F04B453AD}" srcOrd="1" destOrd="0" parTransId="{156407A8-6616-40BD-B478-C7EF22D09C94}" sibTransId="{69A7DAC4-7456-4E24-BE1B-2AAD8BCAA4EC}"/>
    <dgm:cxn modelId="{EA06C046-2094-4AEF-A150-E027D7E41349}" srcId="{B51DC40E-5091-4B31-9E7F-37DE428A28DE}" destId="{70148D7D-A85A-4447-A36F-C2DAF4B8C131}" srcOrd="4" destOrd="0" parTransId="{461DF800-D956-4E17-9451-33C3170F5502}" sibTransId="{0D3BC5A1-DB0C-49E5-95FE-829EA1829EF8}"/>
    <dgm:cxn modelId="{27D10114-BF81-4355-8D90-A27B269A91FA}" type="presOf" srcId="{517DFC1F-00BA-45A0-9D9F-CC3F04B453AD}" destId="{72729651-D1A6-48DD-9850-75C2C4A40996}" srcOrd="0" destOrd="1" presId="urn:microsoft.com/office/officeart/2005/8/layout/chevron2"/>
    <dgm:cxn modelId="{73950903-ABAA-4A44-9AB2-43D9F3BF7E04}" type="presOf" srcId="{C0C43780-2631-400A-BCAA-9AC73DAA5CD3}" destId="{ABDDAF7B-62B5-4E61-8FD7-F370C36C2D45}" srcOrd="0" destOrd="0" presId="urn:microsoft.com/office/officeart/2005/8/layout/chevron2"/>
    <dgm:cxn modelId="{B918368E-662F-4D76-B324-6595E63AAD6B}" type="presOf" srcId="{03021D24-E6DF-4176-B126-BED68833400B}" destId="{72729651-D1A6-48DD-9850-75C2C4A40996}" srcOrd="0" destOrd="4" presId="urn:microsoft.com/office/officeart/2005/8/layout/chevron2"/>
    <dgm:cxn modelId="{6CA12A0E-77E3-410D-A4A7-740EED81D0A8}" type="presOf" srcId="{B51DC40E-5091-4B31-9E7F-37DE428A28DE}" destId="{AD21E7E9-FD60-4D0A-B5D1-EA381A75F7C7}" srcOrd="0" destOrd="0" presId="urn:microsoft.com/office/officeart/2005/8/layout/chevron2"/>
    <dgm:cxn modelId="{0B08C82B-79DB-4C75-A6DF-B536FDA11A1E}" type="presOf" srcId="{5AD16978-7E21-40E3-A033-1A0BCA694C74}" destId="{7678358D-00EA-4F43-B099-D046DB2D23CA}" srcOrd="0" destOrd="0" presId="urn:microsoft.com/office/officeart/2005/8/layout/chevron2"/>
    <dgm:cxn modelId="{6A4815A0-0172-4F5A-8021-74ECFF05EF55}" type="presOf" srcId="{38299BD5-FA69-4329-9773-FF309BBBB6EB}" destId="{72729651-D1A6-48DD-9850-75C2C4A40996}" srcOrd="0" destOrd="5" presId="urn:microsoft.com/office/officeart/2005/8/layout/chevron2"/>
    <dgm:cxn modelId="{CFD3C3E5-4230-4A66-8239-805057B9B896}" type="presOf" srcId="{061BE148-1E53-4233-A9EA-29EA319B74FD}" destId="{72729651-D1A6-48DD-9850-75C2C4A40996}" srcOrd="0" destOrd="3" presId="urn:microsoft.com/office/officeart/2005/8/layout/chevron2"/>
    <dgm:cxn modelId="{EBDD6409-0188-478A-BE84-88F1962F256F}" type="presOf" srcId="{1DD2C3D6-8E58-453E-A961-E2024743E4AD}" destId="{C5FF2E7F-243E-4731-9A68-D5378149CA71}" srcOrd="0" destOrd="3" presId="urn:microsoft.com/office/officeart/2005/8/layout/chevron2"/>
    <dgm:cxn modelId="{44AA4B93-36AC-4F4C-95D2-11D415269CF5}" srcId="{70148D7D-A85A-4447-A36F-C2DAF4B8C131}" destId="{DE39EE3F-A37A-4B1D-A7A3-9716314D2D89}" srcOrd="2" destOrd="0" parTransId="{12331F46-A119-40CF-8649-590102FB63E6}" sibTransId="{5EF82CAF-4AEA-4B0D-929A-0A4A3656FFC2}"/>
    <dgm:cxn modelId="{C1ACC4A4-BBF0-45D1-9AB7-AC3D2E2E6469}" srcId="{70148D7D-A85A-4447-A36F-C2DAF4B8C131}" destId="{5C0A61A6-1511-4B46-BFA5-F13BC8B16555}" srcOrd="0" destOrd="0" parTransId="{7FD6B956-DE40-4123-B46F-462097440815}" sibTransId="{462804DA-0D51-4C8F-AA12-CCF16AAF3968}"/>
    <dgm:cxn modelId="{2BAC736D-40B0-40EC-9360-E56B1616942E}" srcId="{E12B7A96-8E84-4416-8C23-43CEFE0E1617}" destId="{03021D24-E6DF-4176-B126-BED68833400B}" srcOrd="4" destOrd="0" parTransId="{DA5BEA78-0303-4691-8658-94E193368E1F}" sibTransId="{FD4EE858-10CB-4FBE-BE68-F9A76D0C563C}"/>
    <dgm:cxn modelId="{B701C73E-D9A8-4DE9-A4B1-AAF1981C4B01}" srcId="{E12B7A96-8E84-4416-8C23-43CEFE0E1617}" destId="{605D44E8-7F99-48A9-8B9A-A9B5549E6031}" srcOrd="0" destOrd="0" parTransId="{15DB943D-F57A-4515-80FC-ABB82B01B702}" sibTransId="{5EF2DFD5-E62C-4495-B7E0-96D6EE76396E}"/>
    <dgm:cxn modelId="{C255DC05-77D5-4820-B1A6-3CA2818D2644}" type="presOf" srcId="{3788C3C9-5352-46C2-B770-E7349ADA9CCE}" destId="{72729651-D1A6-48DD-9850-75C2C4A40996}" srcOrd="0" destOrd="2" presId="urn:microsoft.com/office/officeart/2005/8/layout/chevron2"/>
    <dgm:cxn modelId="{CE25CAA1-0824-4F44-A217-ED58FD0B7751}" srcId="{5AD16978-7E21-40E3-A033-1A0BCA694C74}" destId="{D20620BD-02A6-42FC-9833-5A1C755E19CF}" srcOrd="1" destOrd="0" parTransId="{90CBB1DB-13EB-4970-B796-F770B81DBEA8}" sibTransId="{0E64BB7A-A113-44F3-AFD6-38D2A6AFCB5B}"/>
    <dgm:cxn modelId="{AA97F9A1-3954-4A40-982B-16D604380355}" type="presOf" srcId="{44102D8C-C4F3-4220-85A9-D550D4157A7E}" destId="{A77D35E3-2E70-466B-9E2D-77DC2366592F}" srcOrd="0" destOrd="0" presId="urn:microsoft.com/office/officeart/2005/8/layout/chevron2"/>
    <dgm:cxn modelId="{91FE1C36-B53B-4F39-86B2-5591BBFC012B}" type="presOf" srcId="{70148D7D-A85A-4447-A36F-C2DAF4B8C131}" destId="{3DD79930-BCC0-4CF0-8CC3-A1AE98DFEC9E}" srcOrd="0" destOrd="0" presId="urn:microsoft.com/office/officeart/2005/8/layout/chevron2"/>
    <dgm:cxn modelId="{86550EB4-1CAE-4D92-B664-8D849DAAF172}" type="presOf" srcId="{25DFB6AB-55B8-4088-B7AF-B054A5D96A65}" destId="{A77D35E3-2E70-466B-9E2D-77DC2366592F}" srcOrd="0" destOrd="3" presId="urn:microsoft.com/office/officeart/2005/8/layout/chevron2"/>
    <dgm:cxn modelId="{D6613686-BF09-402F-A5B7-699089B68C9A}" type="presOf" srcId="{DE39EE3F-A37A-4B1D-A7A3-9716314D2D89}" destId="{C5FF2E7F-243E-4731-9A68-D5378149CA71}" srcOrd="0" destOrd="2" presId="urn:microsoft.com/office/officeart/2005/8/layout/chevron2"/>
    <dgm:cxn modelId="{5C4F5355-0E48-4F27-889E-4B5DA4E3253E}" srcId="{70148D7D-A85A-4447-A36F-C2DAF4B8C131}" destId="{1DD2C3D6-8E58-453E-A961-E2024743E4AD}" srcOrd="3" destOrd="0" parTransId="{30B699C1-F946-4806-8834-F7A94B58F57B}" sibTransId="{20435123-D2A7-4958-A631-98E979100DD5}"/>
    <dgm:cxn modelId="{A7F70AD4-3A8B-46EF-9113-E2E9A6BDB952}" srcId="{03021D24-E6DF-4176-B126-BED68833400B}" destId="{38299BD5-FA69-4329-9773-FF309BBBB6EB}" srcOrd="0" destOrd="0" parTransId="{96C0E77A-5D4B-421F-AFAE-D9DCBED85F61}" sibTransId="{D0444B01-7E74-49A5-8B59-FC8FC51D9AF8}"/>
    <dgm:cxn modelId="{EBA2BF8A-6D46-4A86-A0AC-33C3B9E63FBF}" type="presOf" srcId="{86BA7AA2-5C69-4C35-A1F4-3729FCC2E9FF}" destId="{9D9C2484-A085-4B3C-A90A-26ECF8AB48F3}" srcOrd="0" destOrd="1" presId="urn:microsoft.com/office/officeart/2005/8/layout/chevron2"/>
    <dgm:cxn modelId="{9FDE22D7-2439-478F-BD38-0C6B89441E21}" type="presOf" srcId="{5C0A61A6-1511-4B46-BFA5-F13BC8B16555}" destId="{C5FF2E7F-243E-4731-9A68-D5378149CA71}" srcOrd="0" destOrd="0" presId="urn:microsoft.com/office/officeart/2005/8/layout/chevron2"/>
    <dgm:cxn modelId="{BA0C86B8-E69E-4EB3-ACCC-0185DCD93DE3}" srcId="{3C81D848-F393-45AB-94D2-7F79E46A2F45}" destId="{25DFB6AB-55B8-4088-B7AF-B054A5D96A65}" srcOrd="3" destOrd="0" parTransId="{35BD9791-E538-454F-B7B2-6592D3B2B6AF}" sibTransId="{782DD7A8-B4C5-4CC6-95CF-0DE69590936C}"/>
    <dgm:cxn modelId="{8A750C8E-3047-4AF4-AA3C-1D80EB952CF7}" srcId="{3C81D848-F393-45AB-94D2-7F79E46A2F45}" destId="{44102D8C-C4F3-4220-85A9-D550D4157A7E}" srcOrd="0" destOrd="0" parTransId="{3CB5387D-2262-400A-97A5-53414AF60C20}" sibTransId="{D6186781-2278-4B1A-9EC6-A124DF32B192}"/>
    <dgm:cxn modelId="{5B2D9BA3-FAA2-4693-8194-055EAEA01F2C}" srcId="{B51DC40E-5091-4B31-9E7F-37DE428A28DE}" destId="{E12B7A96-8E84-4416-8C23-43CEFE0E1617}" srcOrd="2" destOrd="0" parTransId="{9EC99F91-D7A1-4760-A466-AB9D4A8C222B}" sibTransId="{FA1A229F-8427-4D51-A629-A985F873DC0D}"/>
    <dgm:cxn modelId="{353F338A-5419-43FD-BB0F-7E0CEDBFE610}" srcId="{5AD16978-7E21-40E3-A033-1A0BCA694C74}" destId="{C0C43780-2631-400A-BCAA-9AC73DAA5CD3}" srcOrd="0" destOrd="0" parTransId="{805AD8CF-8DFF-4F0A-92B4-46CDFB056EC4}" sibTransId="{025F70D7-A7F2-415E-B340-F80047CCCE9F}"/>
    <dgm:cxn modelId="{5A7A5861-EF5A-4E64-BDD3-284CAA14EB77}" type="presOf" srcId="{3C81D848-F393-45AB-94D2-7F79E46A2F45}" destId="{30715617-2A42-4CB0-97CB-938E96327247}" srcOrd="0" destOrd="0" presId="urn:microsoft.com/office/officeart/2005/8/layout/chevron2"/>
    <dgm:cxn modelId="{64605AB2-8C86-4D3E-8933-5492854ED672}" srcId="{3C81D848-F393-45AB-94D2-7F79E46A2F45}" destId="{3B448ABE-2F1F-4396-9D8C-762AF37E292C}" srcOrd="2" destOrd="0" parTransId="{3839EB62-76E8-4FC0-9A49-59CA42CC8DAA}" sibTransId="{8AF51890-6A57-4828-9F23-246CEA2F2FC2}"/>
    <dgm:cxn modelId="{85646BA0-CEB2-4255-B327-249FC65212A9}" type="presOf" srcId="{B031E659-1D3C-430E-A501-69A4A5BA8D2F}" destId="{9D9C2484-A085-4B3C-A90A-26ECF8AB48F3}" srcOrd="0" destOrd="2" presId="urn:microsoft.com/office/officeart/2005/8/layout/chevron2"/>
    <dgm:cxn modelId="{1C12FD1E-AA02-4271-8F3A-6C9E5ED09015}" srcId="{725F6CF5-2EDB-43C9-B783-903223173EED}" destId="{86BA7AA2-5C69-4C35-A1F4-3729FCC2E9FF}" srcOrd="1" destOrd="0" parTransId="{5108B511-A5C4-4C33-9BBD-D8F98A955414}" sibTransId="{1326FD60-D553-4A8E-AA06-78B53F7C4DAC}"/>
    <dgm:cxn modelId="{0AC7D16A-BE58-42BD-96DD-DA513C629F57}" type="presOf" srcId="{725F6CF5-2EDB-43C9-B783-903223173EED}" destId="{0B6827BC-A279-4A3E-897C-7A964B21908D}" srcOrd="0" destOrd="0" presId="urn:microsoft.com/office/officeart/2005/8/layout/chevron2"/>
    <dgm:cxn modelId="{49736DE8-5AB4-45C5-8D59-2538B329928C}" type="presOf" srcId="{DA01EB0C-EB76-48D6-B1DD-EE7556ECEEC3}" destId="{C5FF2E7F-243E-4731-9A68-D5378149CA71}" srcOrd="0" destOrd="1" presId="urn:microsoft.com/office/officeart/2005/8/layout/chevron2"/>
    <dgm:cxn modelId="{E667B43F-CACD-48E3-80F5-CDF49F40F0C7}" srcId="{B51DC40E-5091-4B31-9E7F-37DE428A28DE}" destId="{5AD16978-7E21-40E3-A033-1A0BCA694C74}" srcOrd="3" destOrd="0" parTransId="{7BCFDDD8-62DA-46A6-AE71-79CBA77A7436}" sibTransId="{CEEC58B3-1705-47AB-AD44-835088A825B1}"/>
    <dgm:cxn modelId="{55F02FC8-1158-4DD5-AA1B-B188204A8A12}" srcId="{B51DC40E-5091-4B31-9E7F-37DE428A28DE}" destId="{3C81D848-F393-45AB-94D2-7F79E46A2F45}" srcOrd="1" destOrd="0" parTransId="{B0D0D721-8AA0-42A8-9BAF-7BA9A09EE0A9}" sibTransId="{EC64351C-8E75-4AE2-81C1-CD91ED43612D}"/>
    <dgm:cxn modelId="{EBDD2F9A-5E24-4FFD-B888-8C89D3E0793B}" srcId="{725F6CF5-2EDB-43C9-B783-903223173EED}" destId="{B031E659-1D3C-430E-A501-69A4A5BA8D2F}" srcOrd="2" destOrd="0" parTransId="{0D4A73D3-8F4E-45E8-858D-B60A7942BB7B}" sibTransId="{45243616-C95B-42B9-921F-B13CBD19CBBE}"/>
    <dgm:cxn modelId="{B93FD043-BD9B-4945-B1B6-5FBE655128A5}" type="presOf" srcId="{7B33700F-2744-4A45-83BF-3CD9EA9EE033}" destId="{A77D35E3-2E70-466B-9E2D-77DC2366592F}" srcOrd="0" destOrd="1" presId="urn:microsoft.com/office/officeart/2005/8/layout/chevron2"/>
    <dgm:cxn modelId="{C3D50E52-397A-4F99-99EA-8B6FEBB621AC}" srcId="{725F6CF5-2EDB-43C9-B783-903223173EED}" destId="{28438237-500F-463C-8A23-9EC55699B302}" srcOrd="0" destOrd="0" parTransId="{F3A187DB-59C0-432B-9FC4-7DC228069E7A}" sibTransId="{ACB8E547-AB10-474D-88B5-424640DBD715}"/>
    <dgm:cxn modelId="{56367C4A-5D72-475A-8A40-019DF6A43932}" srcId="{B51DC40E-5091-4B31-9E7F-37DE428A28DE}" destId="{725F6CF5-2EDB-43C9-B783-903223173EED}" srcOrd="0" destOrd="0" parTransId="{7F0CA8D2-CEE6-4925-8D68-214CE769E142}" sibTransId="{0C1531EF-3B91-4E09-8412-B2C854CE9254}"/>
    <dgm:cxn modelId="{51EA62A0-CB2C-4CB0-8448-66F5F227A31B}" srcId="{E12B7A96-8E84-4416-8C23-43CEFE0E1617}" destId="{3788C3C9-5352-46C2-B770-E7349ADA9CCE}" srcOrd="2" destOrd="0" parTransId="{4BBCE29F-0084-404C-ACD1-DFC9094FB089}" sibTransId="{BDC74E9D-0C1C-423B-BE59-1242B52FAE66}"/>
    <dgm:cxn modelId="{53BD9E66-F0E7-47BA-9FD1-DEDBB9979746}" type="presParOf" srcId="{AD21E7E9-FD60-4D0A-B5D1-EA381A75F7C7}" destId="{BDBB5F67-E90B-42AF-8609-1D15493EA87D}" srcOrd="0" destOrd="0" presId="urn:microsoft.com/office/officeart/2005/8/layout/chevron2"/>
    <dgm:cxn modelId="{3FD67BFC-BF29-4CC2-B1F2-06FBC45B434D}" type="presParOf" srcId="{BDBB5F67-E90B-42AF-8609-1D15493EA87D}" destId="{0B6827BC-A279-4A3E-897C-7A964B21908D}" srcOrd="0" destOrd="0" presId="urn:microsoft.com/office/officeart/2005/8/layout/chevron2"/>
    <dgm:cxn modelId="{8FFC1EE7-353A-427A-83F9-FCE58A8200B9}" type="presParOf" srcId="{BDBB5F67-E90B-42AF-8609-1D15493EA87D}" destId="{9D9C2484-A085-4B3C-A90A-26ECF8AB48F3}" srcOrd="1" destOrd="0" presId="urn:microsoft.com/office/officeart/2005/8/layout/chevron2"/>
    <dgm:cxn modelId="{B978DC12-1C95-4031-B903-A731CAD4CA2B}" type="presParOf" srcId="{AD21E7E9-FD60-4D0A-B5D1-EA381A75F7C7}" destId="{A5233455-5576-4C26-8571-1204D5AEBE01}" srcOrd="1" destOrd="0" presId="urn:microsoft.com/office/officeart/2005/8/layout/chevron2"/>
    <dgm:cxn modelId="{1ACFDD5F-EF98-43F2-B632-98243309841D}" type="presParOf" srcId="{AD21E7E9-FD60-4D0A-B5D1-EA381A75F7C7}" destId="{03BA7A24-5C9A-461E-87E1-F1035825EC4A}" srcOrd="2" destOrd="0" presId="urn:microsoft.com/office/officeart/2005/8/layout/chevron2"/>
    <dgm:cxn modelId="{3D229C3C-584E-4ED8-86F1-B6B19C36A990}" type="presParOf" srcId="{03BA7A24-5C9A-461E-87E1-F1035825EC4A}" destId="{30715617-2A42-4CB0-97CB-938E96327247}" srcOrd="0" destOrd="0" presId="urn:microsoft.com/office/officeart/2005/8/layout/chevron2"/>
    <dgm:cxn modelId="{333A8AA3-08C6-4F27-B2A8-5573DCB74AA9}" type="presParOf" srcId="{03BA7A24-5C9A-461E-87E1-F1035825EC4A}" destId="{A77D35E3-2E70-466B-9E2D-77DC2366592F}" srcOrd="1" destOrd="0" presId="urn:microsoft.com/office/officeart/2005/8/layout/chevron2"/>
    <dgm:cxn modelId="{A601D9C2-2B27-45EA-9F30-F75ECC5F288B}" type="presParOf" srcId="{AD21E7E9-FD60-4D0A-B5D1-EA381A75F7C7}" destId="{58F0DC72-BE23-4A40-9286-AE1E6EA0E658}" srcOrd="3" destOrd="0" presId="urn:microsoft.com/office/officeart/2005/8/layout/chevron2"/>
    <dgm:cxn modelId="{D2101FFA-7BCF-4FAC-BC60-6358E4B2B61D}" type="presParOf" srcId="{AD21E7E9-FD60-4D0A-B5D1-EA381A75F7C7}" destId="{96189867-E0EA-47E7-9D70-6AF38EBC850E}" srcOrd="4" destOrd="0" presId="urn:microsoft.com/office/officeart/2005/8/layout/chevron2"/>
    <dgm:cxn modelId="{A579EC5F-D3C4-41ED-AFDE-1916AA5FE1B8}" type="presParOf" srcId="{96189867-E0EA-47E7-9D70-6AF38EBC850E}" destId="{D421CEA3-8D77-46F2-A23F-4E04BD1C2292}" srcOrd="0" destOrd="0" presId="urn:microsoft.com/office/officeart/2005/8/layout/chevron2"/>
    <dgm:cxn modelId="{DC9D6165-5B1E-4C2C-B9D9-FD282D2F8E59}" type="presParOf" srcId="{96189867-E0EA-47E7-9D70-6AF38EBC850E}" destId="{72729651-D1A6-48DD-9850-75C2C4A40996}" srcOrd="1" destOrd="0" presId="urn:microsoft.com/office/officeart/2005/8/layout/chevron2"/>
    <dgm:cxn modelId="{143F4557-FF8A-472E-B2CE-3095854C525B}" type="presParOf" srcId="{AD21E7E9-FD60-4D0A-B5D1-EA381A75F7C7}" destId="{521A27DA-BA01-474A-A04C-1F14F840D4F6}" srcOrd="5" destOrd="0" presId="urn:microsoft.com/office/officeart/2005/8/layout/chevron2"/>
    <dgm:cxn modelId="{161FEF00-9464-4C7C-A33F-131FA0161722}" type="presParOf" srcId="{AD21E7E9-FD60-4D0A-B5D1-EA381A75F7C7}" destId="{735E3C93-608B-4169-A24E-88B985575D14}" srcOrd="6" destOrd="0" presId="urn:microsoft.com/office/officeart/2005/8/layout/chevron2"/>
    <dgm:cxn modelId="{17815C16-7A5D-40A5-924F-E9913E823255}" type="presParOf" srcId="{735E3C93-608B-4169-A24E-88B985575D14}" destId="{7678358D-00EA-4F43-B099-D046DB2D23CA}" srcOrd="0" destOrd="0" presId="urn:microsoft.com/office/officeart/2005/8/layout/chevron2"/>
    <dgm:cxn modelId="{D7FAA05F-A2C9-47A7-B67F-951CD82C5ACD}" type="presParOf" srcId="{735E3C93-608B-4169-A24E-88B985575D14}" destId="{ABDDAF7B-62B5-4E61-8FD7-F370C36C2D45}" srcOrd="1" destOrd="0" presId="urn:microsoft.com/office/officeart/2005/8/layout/chevron2"/>
    <dgm:cxn modelId="{17BD90F6-7CD1-493A-9905-70245BE36863}" type="presParOf" srcId="{AD21E7E9-FD60-4D0A-B5D1-EA381A75F7C7}" destId="{F3873491-1E63-4FAF-86C0-8724744C559E}" srcOrd="7" destOrd="0" presId="urn:microsoft.com/office/officeart/2005/8/layout/chevron2"/>
    <dgm:cxn modelId="{D83EC843-88A6-471B-89F0-725BAABFAA80}" type="presParOf" srcId="{AD21E7E9-FD60-4D0A-B5D1-EA381A75F7C7}" destId="{6FCB000F-1572-40A6-B6E1-31104CDAC780}" srcOrd="8" destOrd="0" presId="urn:microsoft.com/office/officeart/2005/8/layout/chevron2"/>
    <dgm:cxn modelId="{4A1AD7D3-F93A-447F-B7E2-71AC914D22B8}" type="presParOf" srcId="{6FCB000F-1572-40A6-B6E1-31104CDAC780}" destId="{3DD79930-BCC0-4CF0-8CC3-A1AE98DFEC9E}" srcOrd="0" destOrd="0" presId="urn:microsoft.com/office/officeart/2005/8/layout/chevron2"/>
    <dgm:cxn modelId="{A318B355-961F-4602-9D8B-84D3052E2090}" type="presParOf" srcId="{6FCB000F-1572-40A6-B6E1-31104CDAC780}" destId="{C5FF2E7F-243E-4731-9A68-D5378149CA7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827BC-A279-4A3E-897C-7A964B21908D}">
      <dsp:nvSpPr>
        <dsp:cNvPr id="0" name=""/>
        <dsp:cNvSpPr/>
      </dsp:nvSpPr>
      <dsp:spPr>
        <a:xfrm rot="5400000">
          <a:off x="-169549" y="169590"/>
          <a:ext cx="1130328" cy="791230"/>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SMS</a:t>
          </a:r>
          <a:endParaRPr lang="en-US" sz="2200" kern="1200" dirty="0"/>
        </a:p>
      </dsp:txBody>
      <dsp:txXfrm rot="-5400000">
        <a:off x="0" y="395656"/>
        <a:ext cx="791230" cy="339098"/>
      </dsp:txXfrm>
    </dsp:sp>
    <dsp:sp modelId="{9D9C2484-A085-4B3C-A90A-26ECF8AB48F3}">
      <dsp:nvSpPr>
        <dsp:cNvPr id="0" name=""/>
        <dsp:cNvSpPr/>
      </dsp:nvSpPr>
      <dsp:spPr>
        <a:xfrm rot="5400000">
          <a:off x="4384742" y="-3593470"/>
          <a:ext cx="734713" cy="7921737"/>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672" tIns="3810" rIns="3810" bIns="3810" numCol="1" spcCol="1270" anchor="ctr" anchorCtr="0">
          <a:noAutofit/>
        </a:bodyPr>
        <a:lstStyle/>
        <a:p>
          <a:pPr marL="57150" lvl="1" indent="-57150" algn="l" defTabSz="266700">
            <a:lnSpc>
              <a:spcPct val="90000"/>
            </a:lnSpc>
            <a:spcBef>
              <a:spcPct val="0"/>
            </a:spcBef>
            <a:spcAft>
              <a:spcPct val="15000"/>
            </a:spcAft>
            <a:buChar char="••"/>
          </a:pPr>
          <a:r>
            <a:rPr lang="en-US" sz="600" kern="1200" dirty="0" smtClean="0"/>
            <a:t>DSPT set Downlink message TTL(Time To live) and maximum allowed validity timer if this timer is timeout with received any ACK from TCU then DSPT will retry SMS message until TTL expires.</a:t>
          </a:r>
          <a:endParaRPr lang="en-US" sz="600" kern="1200" dirty="0"/>
        </a:p>
        <a:p>
          <a:pPr marL="57150" lvl="1" indent="-57150" algn="l" defTabSz="266700">
            <a:lnSpc>
              <a:spcPct val="90000"/>
            </a:lnSpc>
            <a:spcBef>
              <a:spcPct val="0"/>
            </a:spcBef>
            <a:spcAft>
              <a:spcPct val="15000"/>
            </a:spcAft>
            <a:buChar char="••"/>
          </a:pPr>
          <a:r>
            <a:rPr lang="en-US" sz="600" kern="1200" dirty="0" smtClean="0"/>
            <a:t> Maximum message size TCU send to TSP 140 bytes</a:t>
          </a:r>
          <a:endParaRPr lang="en-US" sz="600" kern="1200" dirty="0"/>
        </a:p>
        <a:p>
          <a:pPr marL="57150" lvl="1" indent="-57150" algn="l" defTabSz="266700">
            <a:lnSpc>
              <a:spcPct val="90000"/>
            </a:lnSpc>
            <a:spcBef>
              <a:spcPct val="0"/>
            </a:spcBef>
            <a:spcAft>
              <a:spcPct val="15000"/>
            </a:spcAft>
            <a:buChar char="••"/>
          </a:pPr>
          <a:r>
            <a:rPr lang="en-US" sz="600" kern="1200" dirty="0" smtClean="0"/>
            <a:t>JLR VDC :  Able to separated to 15 segments </a:t>
          </a:r>
          <a:endParaRPr lang="en-US" sz="600" kern="1200" dirty="0"/>
        </a:p>
      </dsp:txBody>
      <dsp:txXfrm rot="-5400000">
        <a:off x="791230" y="35908"/>
        <a:ext cx="7885871" cy="662981"/>
      </dsp:txXfrm>
    </dsp:sp>
    <dsp:sp modelId="{30715617-2A42-4CB0-97CB-938E96327247}">
      <dsp:nvSpPr>
        <dsp:cNvPr id="0" name=""/>
        <dsp:cNvSpPr/>
      </dsp:nvSpPr>
      <dsp:spPr>
        <a:xfrm rot="5400000">
          <a:off x="-169549" y="1183131"/>
          <a:ext cx="1130328" cy="791230"/>
        </a:xfrm>
        <a:prstGeom prst="chevron">
          <a:avLst/>
        </a:prstGeom>
        <a:solidFill>
          <a:schemeClr val="accent3">
            <a:hueOff val="677650"/>
            <a:satOff val="25000"/>
            <a:lumOff val="-3676"/>
            <a:alphaOff val="0"/>
          </a:schemeClr>
        </a:solidFill>
        <a:ln w="12700" cap="flat" cmpd="sng" algn="ctr">
          <a:solidFill>
            <a:schemeClr val="accent3">
              <a:hueOff val="677650"/>
              <a:satOff val="25000"/>
              <a:lumOff val="-367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UDP</a:t>
          </a:r>
          <a:endParaRPr lang="en-US" sz="2200" kern="1200" dirty="0"/>
        </a:p>
      </dsp:txBody>
      <dsp:txXfrm rot="-5400000">
        <a:off x="0" y="1409197"/>
        <a:ext cx="791230" cy="339098"/>
      </dsp:txXfrm>
    </dsp:sp>
    <dsp:sp modelId="{A77D35E3-2E70-466B-9E2D-77DC2366592F}">
      <dsp:nvSpPr>
        <dsp:cNvPr id="0" name=""/>
        <dsp:cNvSpPr/>
      </dsp:nvSpPr>
      <dsp:spPr>
        <a:xfrm rot="5400000">
          <a:off x="4384742" y="-2579929"/>
          <a:ext cx="734713" cy="7921737"/>
        </a:xfrm>
        <a:prstGeom prst="round2SameRect">
          <a:avLst/>
        </a:prstGeom>
        <a:solidFill>
          <a:schemeClr val="lt1">
            <a:alpha val="90000"/>
            <a:hueOff val="0"/>
            <a:satOff val="0"/>
            <a:lumOff val="0"/>
            <a:alphaOff val="0"/>
          </a:schemeClr>
        </a:solidFill>
        <a:ln w="12700" cap="flat" cmpd="sng" algn="ctr">
          <a:solidFill>
            <a:schemeClr val="accent3">
              <a:hueOff val="677650"/>
              <a:satOff val="25000"/>
              <a:lumOff val="-36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672" tIns="3810" rIns="3810" bIns="3810" numCol="1" spcCol="1270" anchor="ctr" anchorCtr="0">
          <a:noAutofit/>
        </a:bodyPr>
        <a:lstStyle/>
        <a:p>
          <a:pPr marL="57150" lvl="1" indent="-57150" algn="l" defTabSz="266700">
            <a:lnSpc>
              <a:spcPct val="90000"/>
            </a:lnSpc>
            <a:spcBef>
              <a:spcPct val="0"/>
            </a:spcBef>
            <a:spcAft>
              <a:spcPct val="15000"/>
            </a:spcAft>
            <a:buChar char="••"/>
          </a:pPr>
          <a:r>
            <a:rPr lang="en-US" sz="600" kern="1200" dirty="0" smtClean="0"/>
            <a:t>DSPT set Downlink message TTL(Time To live) and maximum allowed validity timer if this timer is timeout with received any ACK from TCU then DSPT will retry SMS message until TTL expires.</a:t>
          </a:r>
          <a:endParaRPr lang="en-US" sz="600" kern="1200" dirty="0"/>
        </a:p>
        <a:p>
          <a:pPr marL="57150" lvl="1" indent="-57150" algn="l" defTabSz="266700">
            <a:lnSpc>
              <a:spcPct val="90000"/>
            </a:lnSpc>
            <a:spcBef>
              <a:spcPct val="0"/>
            </a:spcBef>
            <a:spcAft>
              <a:spcPct val="15000"/>
            </a:spcAft>
            <a:buChar char="••"/>
          </a:pPr>
          <a:r>
            <a:rPr lang="en-US" sz="600" kern="1200" dirty="0" smtClean="0"/>
            <a:t>Maximum message size TCU send to TSP is 1500 bytes</a:t>
          </a:r>
          <a:endParaRPr lang="en-US" sz="600" kern="1200" dirty="0"/>
        </a:p>
        <a:p>
          <a:pPr marL="57150" lvl="1" indent="-57150" algn="l" defTabSz="266700">
            <a:lnSpc>
              <a:spcPct val="90000"/>
            </a:lnSpc>
            <a:spcBef>
              <a:spcPct val="0"/>
            </a:spcBef>
            <a:spcAft>
              <a:spcPct val="15000"/>
            </a:spcAft>
            <a:buChar char="••"/>
          </a:pPr>
          <a:r>
            <a:rPr lang="en-US" sz="600" kern="1200" dirty="0" smtClean="0"/>
            <a:t>Maximum message size TSP send to TCU is 280 bytes</a:t>
          </a:r>
          <a:endParaRPr lang="en-US" sz="600" kern="1200" dirty="0"/>
        </a:p>
        <a:p>
          <a:pPr marL="57150" lvl="1" indent="-57150" algn="l" defTabSz="266700">
            <a:lnSpc>
              <a:spcPct val="90000"/>
            </a:lnSpc>
            <a:spcBef>
              <a:spcPct val="0"/>
            </a:spcBef>
            <a:spcAft>
              <a:spcPct val="15000"/>
            </a:spcAft>
            <a:buChar char="••"/>
          </a:pPr>
          <a:r>
            <a:rPr lang="en-US" sz="600" kern="1200" dirty="0" smtClean="0"/>
            <a:t>JLR VDC : Able to separated to 15 segments</a:t>
          </a:r>
          <a:endParaRPr lang="en-US" sz="600" kern="1200" dirty="0"/>
        </a:p>
      </dsp:txBody>
      <dsp:txXfrm rot="-5400000">
        <a:off x="791230" y="1049449"/>
        <a:ext cx="7885871" cy="662981"/>
      </dsp:txXfrm>
    </dsp:sp>
    <dsp:sp modelId="{D421CEA3-8D77-46F2-A23F-4E04BD1C2292}">
      <dsp:nvSpPr>
        <dsp:cNvPr id="0" name=""/>
        <dsp:cNvSpPr/>
      </dsp:nvSpPr>
      <dsp:spPr>
        <a:xfrm rot="5400000">
          <a:off x="-169549" y="2196672"/>
          <a:ext cx="1130328" cy="791230"/>
        </a:xfrm>
        <a:prstGeom prst="chevron">
          <a:avLst/>
        </a:prstGeom>
        <a:solidFill>
          <a:schemeClr val="accent3">
            <a:hueOff val="1355300"/>
            <a:satOff val="50000"/>
            <a:lumOff val="-7353"/>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HTTPS</a:t>
          </a:r>
          <a:endParaRPr lang="en-US" sz="2200" kern="1200" dirty="0"/>
        </a:p>
      </dsp:txBody>
      <dsp:txXfrm rot="-5400000">
        <a:off x="0" y="2422738"/>
        <a:ext cx="791230" cy="339098"/>
      </dsp:txXfrm>
    </dsp:sp>
    <dsp:sp modelId="{72729651-D1A6-48DD-9850-75C2C4A40996}">
      <dsp:nvSpPr>
        <dsp:cNvPr id="0" name=""/>
        <dsp:cNvSpPr/>
      </dsp:nvSpPr>
      <dsp:spPr>
        <a:xfrm rot="5400000">
          <a:off x="4384742" y="-1566388"/>
          <a:ext cx="734713" cy="7921737"/>
        </a:xfrm>
        <a:prstGeom prst="round2SameRect">
          <a:avLst/>
        </a:prstGeom>
        <a:solidFill>
          <a:schemeClr val="lt1">
            <a:alpha val="90000"/>
            <a:hueOff val="0"/>
            <a:satOff val="0"/>
            <a:lumOff val="0"/>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672" tIns="3810" rIns="3810" bIns="3810" numCol="1" spcCol="1270" anchor="ctr" anchorCtr="0">
          <a:noAutofit/>
        </a:bodyPr>
        <a:lstStyle/>
        <a:p>
          <a:pPr marL="57150" lvl="1" indent="-57150" algn="l" defTabSz="266700">
            <a:lnSpc>
              <a:spcPct val="90000"/>
            </a:lnSpc>
            <a:spcBef>
              <a:spcPct val="0"/>
            </a:spcBef>
            <a:spcAft>
              <a:spcPct val="15000"/>
            </a:spcAft>
            <a:buChar char="••"/>
          </a:pPr>
          <a:r>
            <a:rPr lang="en-US" sz="600" kern="1200" dirty="0" smtClean="0"/>
            <a:t>It is mandatory to use TLS (SSL) if using the HTTP transport</a:t>
          </a:r>
          <a:endParaRPr lang="en-US" sz="600" kern="1200" dirty="0"/>
        </a:p>
        <a:p>
          <a:pPr marL="57150" lvl="1" indent="-57150" algn="l" defTabSz="266700">
            <a:lnSpc>
              <a:spcPct val="90000"/>
            </a:lnSpc>
            <a:spcBef>
              <a:spcPct val="0"/>
            </a:spcBef>
            <a:spcAft>
              <a:spcPct val="15000"/>
            </a:spcAft>
            <a:buChar char="••"/>
          </a:pPr>
          <a:r>
            <a:rPr lang="en-US" sz="600" kern="1200" dirty="0" smtClean="0"/>
            <a:t> Maximum message size up to 10MB.</a:t>
          </a:r>
          <a:endParaRPr lang="en-US" sz="600" kern="1200" dirty="0"/>
        </a:p>
        <a:p>
          <a:pPr marL="57150" lvl="1" indent="-57150" algn="l" defTabSz="266700">
            <a:lnSpc>
              <a:spcPct val="90000"/>
            </a:lnSpc>
            <a:spcBef>
              <a:spcPct val="0"/>
            </a:spcBef>
            <a:spcAft>
              <a:spcPct val="15000"/>
            </a:spcAft>
            <a:buChar char="••"/>
          </a:pPr>
          <a:r>
            <a:rPr lang="en-US" sz="600" kern="1200" dirty="0" smtClean="0"/>
            <a:t>JLR VDC :  1 segment only</a:t>
          </a:r>
          <a:endParaRPr lang="en-US" sz="600" kern="1200" dirty="0"/>
        </a:p>
        <a:p>
          <a:pPr marL="57150" lvl="1" indent="-57150" algn="l" defTabSz="266700">
            <a:lnSpc>
              <a:spcPct val="90000"/>
            </a:lnSpc>
            <a:spcBef>
              <a:spcPct val="0"/>
            </a:spcBef>
            <a:spcAft>
              <a:spcPct val="15000"/>
            </a:spcAft>
            <a:buChar char="••"/>
          </a:pPr>
          <a:endParaRPr lang="en-US" sz="600" kern="1200" dirty="0"/>
        </a:p>
        <a:p>
          <a:pPr marL="57150" lvl="1" indent="-57150" algn="l" defTabSz="266700">
            <a:lnSpc>
              <a:spcPct val="90000"/>
            </a:lnSpc>
            <a:spcBef>
              <a:spcPct val="0"/>
            </a:spcBef>
            <a:spcAft>
              <a:spcPct val="15000"/>
            </a:spcAft>
            <a:buChar char="••"/>
          </a:pPr>
          <a:endParaRPr lang="en-US" sz="600" kern="1200" dirty="0"/>
        </a:p>
        <a:p>
          <a:pPr marL="114300" lvl="2" indent="-57150" algn="l" defTabSz="266700">
            <a:lnSpc>
              <a:spcPct val="90000"/>
            </a:lnSpc>
            <a:spcBef>
              <a:spcPct val="0"/>
            </a:spcBef>
            <a:spcAft>
              <a:spcPct val="15000"/>
            </a:spcAft>
            <a:buChar char="••"/>
          </a:pPr>
          <a:endParaRPr lang="en-US" sz="600" kern="1200" dirty="0"/>
        </a:p>
      </dsp:txBody>
      <dsp:txXfrm rot="-5400000">
        <a:off x="791230" y="2062990"/>
        <a:ext cx="7885871" cy="662981"/>
      </dsp:txXfrm>
    </dsp:sp>
    <dsp:sp modelId="{7678358D-00EA-4F43-B099-D046DB2D23CA}">
      <dsp:nvSpPr>
        <dsp:cNvPr id="0" name=""/>
        <dsp:cNvSpPr/>
      </dsp:nvSpPr>
      <dsp:spPr>
        <a:xfrm rot="5400000">
          <a:off x="-169549" y="3210214"/>
          <a:ext cx="1130328" cy="791230"/>
        </a:xfrm>
        <a:prstGeom prst="chevron">
          <a:avLst/>
        </a:prstGeom>
        <a:solidFill>
          <a:schemeClr val="accent3">
            <a:hueOff val="2032949"/>
            <a:satOff val="75000"/>
            <a:lumOff val="-11029"/>
            <a:alphaOff val="0"/>
          </a:schemeClr>
        </a:solidFill>
        <a:ln w="12700" cap="flat" cmpd="sng" algn="ctr">
          <a:solidFill>
            <a:schemeClr val="accent3">
              <a:hueOff val="2032949"/>
              <a:satOff val="75000"/>
              <a:lumOff val="-11029"/>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MQTT</a:t>
          </a:r>
          <a:endParaRPr lang="en-US" sz="2200" kern="1200" dirty="0"/>
        </a:p>
      </dsp:txBody>
      <dsp:txXfrm rot="-5400000">
        <a:off x="0" y="3436280"/>
        <a:ext cx="791230" cy="339098"/>
      </dsp:txXfrm>
    </dsp:sp>
    <dsp:sp modelId="{ABDDAF7B-62B5-4E61-8FD7-F370C36C2D45}">
      <dsp:nvSpPr>
        <dsp:cNvPr id="0" name=""/>
        <dsp:cNvSpPr/>
      </dsp:nvSpPr>
      <dsp:spPr>
        <a:xfrm rot="5400000">
          <a:off x="4384742" y="-552847"/>
          <a:ext cx="734713" cy="7921737"/>
        </a:xfrm>
        <a:prstGeom prst="round2SameRect">
          <a:avLst/>
        </a:prstGeom>
        <a:solidFill>
          <a:schemeClr val="lt1">
            <a:alpha val="90000"/>
            <a:hueOff val="0"/>
            <a:satOff val="0"/>
            <a:lumOff val="0"/>
            <a:alphaOff val="0"/>
          </a:schemeClr>
        </a:solidFill>
        <a:ln w="12700" cap="flat" cmpd="sng" algn="ctr">
          <a:solidFill>
            <a:schemeClr val="accent3">
              <a:hueOff val="2032949"/>
              <a:satOff val="75000"/>
              <a:lumOff val="-1102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672" tIns="3810" rIns="3810" bIns="3810" numCol="1" spcCol="1270" anchor="ctr" anchorCtr="0">
          <a:noAutofit/>
        </a:bodyPr>
        <a:lstStyle/>
        <a:p>
          <a:pPr marL="57150" lvl="1" indent="-57150" algn="l" defTabSz="266700">
            <a:lnSpc>
              <a:spcPct val="90000"/>
            </a:lnSpc>
            <a:spcBef>
              <a:spcPct val="0"/>
            </a:spcBef>
            <a:spcAft>
              <a:spcPct val="15000"/>
            </a:spcAft>
            <a:buChar char="••"/>
          </a:pPr>
          <a:r>
            <a:rPr lang="en-US" sz="600" kern="1200" dirty="0" smtClean="0"/>
            <a:t>The DSPT has experimental support  for receiving NGTP messages using  The MQTT protocol</a:t>
          </a:r>
          <a:endParaRPr lang="en-US" sz="600" kern="1200" dirty="0"/>
        </a:p>
        <a:p>
          <a:pPr marL="57150" lvl="1" indent="-57150" algn="l" defTabSz="266700">
            <a:lnSpc>
              <a:spcPct val="90000"/>
            </a:lnSpc>
            <a:spcBef>
              <a:spcPct val="0"/>
            </a:spcBef>
            <a:spcAft>
              <a:spcPct val="15000"/>
            </a:spcAft>
            <a:buChar char="••"/>
          </a:pPr>
          <a:r>
            <a:rPr lang="en-US" sz="600" kern="1200" dirty="0" smtClean="0"/>
            <a:t> Currently, JLR VDC project doesn’t support MQTT transport.</a:t>
          </a:r>
          <a:endParaRPr lang="en-US" sz="600" kern="1200" dirty="0"/>
        </a:p>
      </dsp:txBody>
      <dsp:txXfrm rot="-5400000">
        <a:off x="791230" y="3076531"/>
        <a:ext cx="7885871" cy="662981"/>
      </dsp:txXfrm>
    </dsp:sp>
    <dsp:sp modelId="{3DD79930-BCC0-4CF0-8CC3-A1AE98DFEC9E}">
      <dsp:nvSpPr>
        <dsp:cNvPr id="0" name=""/>
        <dsp:cNvSpPr/>
      </dsp:nvSpPr>
      <dsp:spPr>
        <a:xfrm rot="5400000">
          <a:off x="-169549" y="4223755"/>
          <a:ext cx="1130328" cy="791230"/>
        </a:xfrm>
        <a:prstGeom prst="chevron">
          <a:avLst/>
        </a:prstGeom>
        <a:solidFill>
          <a:schemeClr val="accent3">
            <a:hueOff val="2710599"/>
            <a:satOff val="100000"/>
            <a:lumOff val="-14706"/>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Comet</a:t>
          </a:r>
          <a:endParaRPr lang="en-US" sz="2200" kern="1200" dirty="0"/>
        </a:p>
      </dsp:txBody>
      <dsp:txXfrm rot="-5400000">
        <a:off x="0" y="4449821"/>
        <a:ext cx="791230" cy="339098"/>
      </dsp:txXfrm>
    </dsp:sp>
    <dsp:sp modelId="{C5FF2E7F-243E-4731-9A68-D5378149CA71}">
      <dsp:nvSpPr>
        <dsp:cNvPr id="0" name=""/>
        <dsp:cNvSpPr/>
      </dsp:nvSpPr>
      <dsp:spPr>
        <a:xfrm rot="5400000">
          <a:off x="4384742" y="438938"/>
          <a:ext cx="734713" cy="7921737"/>
        </a:xfrm>
        <a:prstGeom prst="round2SameRect">
          <a:avLst/>
        </a:prstGeom>
        <a:solidFill>
          <a:schemeClr val="lt1">
            <a:alpha val="90000"/>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672" tIns="3810" rIns="3810" bIns="3810" numCol="1" spcCol="1270" anchor="ctr" anchorCtr="0">
          <a:noAutofit/>
        </a:bodyPr>
        <a:lstStyle/>
        <a:p>
          <a:pPr marL="57150" lvl="1" indent="-57150" algn="l" defTabSz="266700">
            <a:lnSpc>
              <a:spcPct val="90000"/>
            </a:lnSpc>
            <a:spcBef>
              <a:spcPct val="0"/>
            </a:spcBef>
            <a:spcAft>
              <a:spcPct val="15000"/>
            </a:spcAft>
            <a:buChar char="••"/>
          </a:pPr>
          <a:r>
            <a:rPr lang="en-US" sz="600" kern="1200" dirty="0" smtClean="0"/>
            <a:t>DSPT support exchange of binary NGTP messages with the TCU using Comet-based transport protocol. Comet is a long-polling HTTP implementation.</a:t>
          </a:r>
          <a:endParaRPr lang="en-US" sz="600" kern="1200" dirty="0"/>
        </a:p>
        <a:p>
          <a:pPr marL="57150" lvl="1" indent="-57150" algn="l" defTabSz="266700">
            <a:lnSpc>
              <a:spcPct val="90000"/>
            </a:lnSpc>
            <a:spcBef>
              <a:spcPct val="0"/>
            </a:spcBef>
            <a:spcAft>
              <a:spcPct val="15000"/>
            </a:spcAft>
            <a:buChar char="••"/>
          </a:pPr>
          <a:r>
            <a:rPr lang="en-US" sz="600" kern="1200" dirty="0" smtClean="0"/>
            <a:t>It’s  mandatory to use TLS (SSL) if using the Comet transport.</a:t>
          </a:r>
          <a:endParaRPr lang="en-US" sz="600" kern="1200" dirty="0"/>
        </a:p>
        <a:p>
          <a:pPr marL="57150" lvl="1" indent="-57150" algn="l" defTabSz="266700">
            <a:lnSpc>
              <a:spcPct val="90000"/>
            </a:lnSpc>
            <a:spcBef>
              <a:spcPct val="0"/>
            </a:spcBef>
            <a:spcAft>
              <a:spcPct val="15000"/>
            </a:spcAft>
            <a:buChar char="••"/>
          </a:pPr>
          <a:r>
            <a:rPr lang="en-US" sz="600" kern="1200" dirty="0" smtClean="0"/>
            <a:t>Maximum message size up to 10MB.</a:t>
          </a:r>
          <a:endParaRPr lang="en-US" sz="600" kern="1200" dirty="0"/>
        </a:p>
        <a:p>
          <a:pPr marL="57150" lvl="1" indent="-57150" algn="l" defTabSz="266700">
            <a:lnSpc>
              <a:spcPct val="90000"/>
            </a:lnSpc>
            <a:spcBef>
              <a:spcPct val="0"/>
            </a:spcBef>
            <a:spcAft>
              <a:spcPct val="15000"/>
            </a:spcAft>
            <a:buChar char="••"/>
          </a:pPr>
          <a:r>
            <a:rPr lang="en-US" sz="600" kern="1200" dirty="0" smtClean="0"/>
            <a:t>JLR VDC :  1 segment only</a:t>
          </a:r>
          <a:endParaRPr lang="en-US" sz="600" kern="1200" dirty="0"/>
        </a:p>
      </dsp:txBody>
      <dsp:txXfrm rot="-5400000">
        <a:off x="791230" y="4068316"/>
        <a:ext cx="7885871" cy="662981"/>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9575" cy="496888"/>
          </a:xfrm>
          <a:prstGeom prst="rect">
            <a:avLst/>
          </a:prstGeom>
        </p:spPr>
        <p:txBody>
          <a:bodyPr vert="horz" lIns="91440" tIns="45720" rIns="91440" bIns="45720" rtlCol="0"/>
          <a:lstStyle>
            <a:lvl1pPr algn="l">
              <a:defRPr sz="1200">
                <a:latin typeface="굴림" pitchFamily="50" charset="-127"/>
                <a:ea typeface="굴림" pitchFamily="50" charset="-127"/>
              </a:defRPr>
            </a:lvl1pPr>
          </a:lstStyle>
          <a:p>
            <a:pPr>
              <a:defRPr/>
            </a:pPr>
            <a:endParaRPr lang="ko-KR" altLang="en-US"/>
          </a:p>
        </p:txBody>
      </p:sp>
      <p:sp>
        <p:nvSpPr>
          <p:cNvPr id="3" name="날짜 개체 틀 2"/>
          <p:cNvSpPr>
            <a:spLocks noGrp="1"/>
          </p:cNvSpPr>
          <p:nvPr>
            <p:ph type="dt" sz="quarter" idx="1"/>
          </p:nvPr>
        </p:nvSpPr>
        <p:spPr>
          <a:xfrm>
            <a:off x="3856038" y="0"/>
            <a:ext cx="2949575" cy="496888"/>
          </a:xfrm>
          <a:prstGeom prst="rect">
            <a:avLst/>
          </a:prstGeom>
        </p:spPr>
        <p:txBody>
          <a:bodyPr vert="horz" lIns="91440" tIns="45720" rIns="91440" bIns="45720" rtlCol="0"/>
          <a:lstStyle>
            <a:lvl1pPr algn="r">
              <a:defRPr sz="1200">
                <a:latin typeface="굴림" pitchFamily="50" charset="-127"/>
                <a:ea typeface="굴림" pitchFamily="50" charset="-127"/>
              </a:defRPr>
            </a:lvl1pPr>
          </a:lstStyle>
          <a:p>
            <a:pPr>
              <a:defRPr/>
            </a:pPr>
            <a:fld id="{31BE4441-5FF8-46AD-BC9D-7416050BCB1C}" type="datetimeFigureOut">
              <a:rPr lang="ko-KR" altLang="en-US"/>
              <a:pPr>
                <a:defRPr/>
              </a:pPr>
              <a:t>2022-05-09</a:t>
            </a:fld>
            <a:endParaRPr lang="ko-KR" altLang="en-US"/>
          </a:p>
        </p:txBody>
      </p:sp>
      <p:sp>
        <p:nvSpPr>
          <p:cNvPr id="4" name="바닥글 개체 틀 3"/>
          <p:cNvSpPr>
            <a:spLocks noGrp="1"/>
          </p:cNvSpPr>
          <p:nvPr>
            <p:ph type="ftr" sz="quarter" idx="2"/>
          </p:nvPr>
        </p:nvSpPr>
        <p:spPr>
          <a:xfrm>
            <a:off x="0" y="9440863"/>
            <a:ext cx="2949575" cy="496887"/>
          </a:xfrm>
          <a:prstGeom prst="rect">
            <a:avLst/>
          </a:prstGeom>
        </p:spPr>
        <p:txBody>
          <a:bodyPr vert="horz" lIns="91440" tIns="45720" rIns="91440" bIns="45720" rtlCol="0" anchor="b"/>
          <a:lstStyle>
            <a:lvl1pPr algn="l">
              <a:defRPr sz="1200">
                <a:latin typeface="굴림" pitchFamily="50" charset="-127"/>
                <a:ea typeface="굴림" pitchFamily="50" charset="-127"/>
              </a:defRPr>
            </a:lvl1pPr>
          </a:lstStyle>
          <a:p>
            <a:pPr>
              <a:defRPr/>
            </a:pPr>
            <a:endParaRPr lang="ko-KR" altLang="en-US"/>
          </a:p>
        </p:txBody>
      </p:sp>
      <p:sp>
        <p:nvSpPr>
          <p:cNvPr id="5" name="슬라이드 번호 개체 틀 4"/>
          <p:cNvSpPr>
            <a:spLocks noGrp="1"/>
          </p:cNvSpPr>
          <p:nvPr>
            <p:ph type="sldNum" sz="quarter" idx="3"/>
          </p:nvPr>
        </p:nvSpPr>
        <p:spPr>
          <a:xfrm>
            <a:off x="3856038" y="9440863"/>
            <a:ext cx="2949575" cy="496887"/>
          </a:xfrm>
          <a:prstGeom prst="rect">
            <a:avLst/>
          </a:prstGeom>
        </p:spPr>
        <p:txBody>
          <a:bodyPr vert="horz" lIns="91440" tIns="45720" rIns="91440" bIns="45720" rtlCol="0" anchor="b"/>
          <a:lstStyle>
            <a:lvl1pPr algn="r">
              <a:defRPr sz="1200">
                <a:latin typeface="굴림" pitchFamily="50" charset="-127"/>
                <a:ea typeface="굴림" pitchFamily="50" charset="-127"/>
              </a:defRPr>
            </a:lvl1pPr>
          </a:lstStyle>
          <a:p>
            <a:pPr>
              <a:defRPr/>
            </a:pPr>
            <a:fld id="{1B246F2C-F620-440A-89DF-E9FD31E2C90F}" type="slidenum">
              <a:rPr lang="ko-KR" altLang="en-US"/>
              <a:pPr>
                <a:defRPr/>
              </a:pPr>
              <a:t>‹#›</a:t>
            </a:fld>
            <a:endParaRPr lang="ko-KR" altLang="en-US"/>
          </a:p>
        </p:txBody>
      </p:sp>
    </p:spTree>
    <p:extLst>
      <p:ext uri="{BB962C8B-B14F-4D97-AF65-F5344CB8AC3E}">
        <p14:creationId xmlns:p14="http://schemas.microsoft.com/office/powerpoint/2010/main" val="2946931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hdr" sz="quarter"/>
          </p:nvPr>
        </p:nvSpPr>
        <p:spPr bwMode="auto">
          <a:xfrm>
            <a:off x="0"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굴림" pitchFamily="50" charset="-127"/>
                <a:ea typeface="굴림" pitchFamily="50" charset="-127"/>
              </a:defRPr>
            </a:lvl1pPr>
          </a:lstStyle>
          <a:p>
            <a:pPr>
              <a:defRPr/>
            </a:pPr>
            <a:endParaRPr lang="en-US" altLang="ko-KR"/>
          </a:p>
        </p:txBody>
      </p:sp>
      <p:sp>
        <p:nvSpPr>
          <p:cNvPr id="93187" name="Rectangle 3"/>
          <p:cNvSpPr>
            <a:spLocks noGrp="1" noChangeArrowheads="1"/>
          </p:cNvSpPr>
          <p:nvPr>
            <p:ph type="dt" idx="1"/>
          </p:nvPr>
        </p:nvSpPr>
        <p:spPr bwMode="auto">
          <a:xfrm>
            <a:off x="3856038" y="0"/>
            <a:ext cx="2949575"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굴림" pitchFamily="50" charset="-127"/>
                <a:ea typeface="굴림" pitchFamily="50" charset="-127"/>
              </a:defRPr>
            </a:lvl1pPr>
          </a:lstStyle>
          <a:p>
            <a:pPr>
              <a:defRPr/>
            </a:pPr>
            <a:endParaRPr lang="en-US" altLang="ko-KR"/>
          </a:p>
        </p:txBody>
      </p:sp>
      <p:sp>
        <p:nvSpPr>
          <p:cNvPr id="118788" name="Rectangle 4"/>
          <p:cNvSpPr>
            <a:spLocks noGrp="1" noRot="1" noChangeAspect="1" noChangeArrowheads="1" noTextEdit="1"/>
          </p:cNvSpPr>
          <p:nvPr>
            <p:ph type="sldImg" idx="2"/>
          </p:nvPr>
        </p:nvSpPr>
        <p:spPr bwMode="auto">
          <a:xfrm>
            <a:off x="712788" y="746125"/>
            <a:ext cx="5381625" cy="3725863"/>
          </a:xfrm>
          <a:prstGeom prst="rect">
            <a:avLst/>
          </a:prstGeom>
          <a:noFill/>
          <a:ln w="9525">
            <a:solidFill>
              <a:srgbClr val="000000"/>
            </a:solidFill>
            <a:miter lim="800000"/>
            <a:headEnd/>
            <a:tailEnd/>
          </a:ln>
        </p:spPr>
      </p:sp>
      <p:sp>
        <p:nvSpPr>
          <p:cNvPr id="93189" name="Rectangle 5"/>
          <p:cNvSpPr>
            <a:spLocks noGrp="1" noChangeArrowheads="1"/>
          </p:cNvSpPr>
          <p:nvPr>
            <p:ph type="body" sz="quarter" idx="3"/>
          </p:nvPr>
        </p:nvSpPr>
        <p:spPr bwMode="auto">
          <a:xfrm>
            <a:off x="681038" y="4721225"/>
            <a:ext cx="5445125" cy="44719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ko-KR" altLang="en-US" noProof="0" smtClean="0"/>
              <a:t>마스터 텍스트 스타일을 편집합니다</a:t>
            </a:r>
          </a:p>
          <a:p>
            <a:pPr lvl="1"/>
            <a:r>
              <a:rPr lang="ko-KR" altLang="en-US" noProof="0" smtClean="0"/>
              <a:t>둘째 수준</a:t>
            </a:r>
          </a:p>
          <a:p>
            <a:pPr lvl="2"/>
            <a:r>
              <a:rPr lang="ko-KR" altLang="en-US" noProof="0" smtClean="0"/>
              <a:t>셋째 수준</a:t>
            </a:r>
          </a:p>
          <a:p>
            <a:pPr lvl="3"/>
            <a:r>
              <a:rPr lang="ko-KR" altLang="en-US" noProof="0" smtClean="0"/>
              <a:t>넷째 수준</a:t>
            </a:r>
          </a:p>
          <a:p>
            <a:pPr lvl="4"/>
            <a:r>
              <a:rPr lang="ko-KR" altLang="en-US" noProof="0" smtClean="0"/>
              <a:t>다섯째 수준</a:t>
            </a:r>
          </a:p>
        </p:txBody>
      </p:sp>
      <p:sp>
        <p:nvSpPr>
          <p:cNvPr id="93190" name="Rectangle 6"/>
          <p:cNvSpPr>
            <a:spLocks noGrp="1" noChangeArrowheads="1"/>
          </p:cNvSpPr>
          <p:nvPr>
            <p:ph type="ftr" sz="quarter" idx="4"/>
          </p:nvPr>
        </p:nvSpPr>
        <p:spPr bwMode="auto">
          <a:xfrm>
            <a:off x="0"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굴림" pitchFamily="50" charset="-127"/>
                <a:ea typeface="굴림" pitchFamily="50" charset="-127"/>
              </a:defRPr>
            </a:lvl1pPr>
          </a:lstStyle>
          <a:p>
            <a:pPr>
              <a:defRPr/>
            </a:pPr>
            <a:endParaRPr lang="en-US" altLang="ko-KR"/>
          </a:p>
        </p:txBody>
      </p:sp>
      <p:sp>
        <p:nvSpPr>
          <p:cNvPr id="93191" name="Rectangle 7"/>
          <p:cNvSpPr>
            <a:spLocks noGrp="1" noChangeArrowheads="1"/>
          </p:cNvSpPr>
          <p:nvPr>
            <p:ph type="sldNum" sz="quarter" idx="5"/>
          </p:nvPr>
        </p:nvSpPr>
        <p:spPr bwMode="auto">
          <a:xfrm>
            <a:off x="3856038" y="9440863"/>
            <a:ext cx="2949575" cy="49688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굴림" pitchFamily="50" charset="-127"/>
                <a:ea typeface="굴림" pitchFamily="50" charset="-127"/>
              </a:defRPr>
            </a:lvl1pPr>
          </a:lstStyle>
          <a:p>
            <a:pPr>
              <a:defRPr/>
            </a:pPr>
            <a:fld id="{0806641E-732B-498D-A335-7017BDDEB282}" type="slidenum">
              <a:rPr lang="en-US" altLang="ko-KR"/>
              <a:pPr>
                <a:defRPr/>
              </a:pPr>
              <a:t>‹#›</a:t>
            </a:fld>
            <a:endParaRPr lang="en-US" altLang="ko-KR"/>
          </a:p>
        </p:txBody>
      </p:sp>
    </p:spTree>
    <p:extLst>
      <p:ext uri="{BB962C8B-B14F-4D97-AF65-F5344CB8AC3E}">
        <p14:creationId xmlns:p14="http://schemas.microsoft.com/office/powerpoint/2010/main" val="229399269"/>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1pPr>
    <a:lvl2pPr marL="4572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2pPr>
    <a:lvl3pPr marL="9144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3pPr>
    <a:lvl4pPr marL="13716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4pPr>
    <a:lvl5pPr marL="1828800" algn="l" rtl="0" eaLnBrk="0" fontAlgn="base" latinLnBrk="1" hangingPunct="0">
      <a:spcBef>
        <a:spcPct val="30000"/>
      </a:spcBef>
      <a:spcAft>
        <a:spcPct val="0"/>
      </a:spcAft>
      <a:defRPr kumimoji="1" sz="1200" kern="1200">
        <a:solidFill>
          <a:schemeClr val="tx1"/>
        </a:solidFill>
        <a:latin typeface="굴림" pitchFamily="50" charset="-127"/>
        <a:ea typeface="굴림"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ASN.1"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71463" lvl="1" indent="-271463" latinLnBrk="0">
              <a:spcAft>
                <a:spcPts val="200"/>
              </a:spcAft>
              <a:buFont typeface="Wingdings" pitchFamily="2" charset="2"/>
              <a:buChar char="q"/>
            </a:pPr>
            <a:r>
              <a:rPr lang="en-US" altLang="ko-KR" sz="1600" b="1" dirty="0" smtClean="0">
                <a:solidFill>
                  <a:srgbClr val="000000"/>
                </a:solidFill>
                <a:latin typeface="Calibri" panose="020F0502020204030204" pitchFamily="34" charset="0"/>
                <a:cs typeface="Calibri" panose="020F0502020204030204" pitchFamily="34" charset="0"/>
              </a:rPr>
              <a:t>LGE’s 4 SW Reuse Strategies for EVA3</a:t>
            </a:r>
          </a:p>
          <a:p>
            <a:pPr marL="742950" lvl="2" indent="-285750" latinLnBrk="0">
              <a:spcAft>
                <a:spcPts val="200"/>
              </a:spcAft>
              <a:buFont typeface="Wingdings" panose="05000000000000000000" pitchFamily="2" charset="2"/>
              <a:buChar char="§"/>
            </a:pPr>
            <a:r>
              <a:rPr lang="en-US" altLang="ko-KR" sz="1400" dirty="0" smtClean="0">
                <a:solidFill>
                  <a:srgbClr val="000000"/>
                </a:solidFill>
                <a:latin typeface="Calibri" panose="020F0502020204030204" pitchFamily="34" charset="0"/>
                <a:cs typeface="Calibri" panose="020F0502020204030204" pitchFamily="34" charset="0"/>
              </a:rPr>
              <a:t>Off-the-shelf solutions of JLR TCU3/VDC Software</a:t>
            </a:r>
          </a:p>
          <a:p>
            <a:pPr marL="742950" lvl="2" indent="-285750" latinLnBrk="0">
              <a:spcAft>
                <a:spcPts val="200"/>
              </a:spcAft>
              <a:buFont typeface="Wingdings" panose="05000000000000000000" pitchFamily="2" charset="2"/>
              <a:buChar char="§"/>
            </a:pPr>
            <a:r>
              <a:rPr lang="en-US" altLang="ko-KR" sz="1400" dirty="0" smtClean="0">
                <a:solidFill>
                  <a:srgbClr val="000000"/>
                </a:solidFill>
                <a:latin typeface="Calibri" panose="020F0502020204030204" pitchFamily="34" charset="0"/>
                <a:cs typeface="Calibri" panose="020F0502020204030204" pitchFamily="34" charset="0"/>
              </a:rPr>
              <a:t>Using LGE’s telematics Platform for modularity and flexibility</a:t>
            </a:r>
          </a:p>
          <a:p>
            <a:pPr marL="742950" lvl="2" indent="-285750" latinLnBrk="0">
              <a:spcAft>
                <a:spcPts val="200"/>
              </a:spcAft>
              <a:buFont typeface="Wingdings" panose="05000000000000000000" pitchFamily="2" charset="2"/>
              <a:buChar char="§"/>
            </a:pPr>
            <a:r>
              <a:rPr lang="en-US" altLang="ko-KR" sz="1400" dirty="0" smtClean="0">
                <a:solidFill>
                  <a:srgbClr val="000000"/>
                </a:solidFill>
                <a:latin typeface="Calibri" panose="020F0502020204030204" pitchFamily="34" charset="0"/>
                <a:cs typeface="Calibri" panose="020F0502020204030204" pitchFamily="34" charset="0"/>
              </a:rPr>
              <a:t>Leveraging LGE’s other OEM’s PJT</a:t>
            </a:r>
          </a:p>
          <a:p>
            <a:pPr marL="742950" lvl="2" indent="-285750" latinLnBrk="0">
              <a:spcAft>
                <a:spcPts val="200"/>
              </a:spcAft>
              <a:buFont typeface="Wingdings" panose="05000000000000000000" pitchFamily="2" charset="2"/>
              <a:buChar char="§"/>
            </a:pPr>
            <a:r>
              <a:rPr lang="en-US" altLang="ko-KR" sz="1400" dirty="0" smtClean="0">
                <a:solidFill>
                  <a:srgbClr val="000000"/>
                </a:solidFill>
                <a:latin typeface="Calibri" panose="020F0502020204030204" pitchFamily="34" charset="0"/>
                <a:cs typeface="Calibri" panose="020F0502020204030204" pitchFamily="34" charset="0"/>
              </a:rPr>
              <a:t>Reliable, Proven SW by JLR Experience and Process</a:t>
            </a:r>
          </a:p>
          <a:p>
            <a:endParaRPr lang="en-US" altLang="ko-KR" dirty="0" smtClean="0"/>
          </a:p>
          <a:p>
            <a:r>
              <a:rPr lang="en-US" altLang="ko-KR" dirty="0" smtClean="0"/>
              <a:t>In addition to 3 LGE’s solutions, </a:t>
            </a:r>
          </a:p>
          <a:p>
            <a:r>
              <a:rPr lang="en-US" altLang="ko-KR" dirty="0" smtClean="0"/>
              <a:t>To develop JLR</a:t>
            </a:r>
            <a:r>
              <a:rPr lang="en-US" altLang="ko-KR" baseline="0" dirty="0" smtClean="0"/>
              <a:t> telematics module like TCU3 and VDC, </a:t>
            </a:r>
            <a:r>
              <a:rPr lang="en-US" altLang="ko-KR" dirty="0" smtClean="0"/>
              <a:t>we have collaborated with JLR since</a:t>
            </a:r>
            <a:r>
              <a:rPr lang="en-US" altLang="ko-KR" baseline="0" dirty="0" smtClean="0"/>
              <a:t> 2015.</a:t>
            </a:r>
          </a:p>
        </p:txBody>
      </p:sp>
      <p:sp>
        <p:nvSpPr>
          <p:cNvPr id="4" name="슬라이드 번호 개체 틀 3"/>
          <p:cNvSpPr>
            <a:spLocks noGrp="1"/>
          </p:cNvSpPr>
          <p:nvPr>
            <p:ph type="sldNum" sz="quarter" idx="10"/>
          </p:nvPr>
        </p:nvSpPr>
        <p:spPr/>
        <p:txBody>
          <a:bodyPr/>
          <a:lstStyle/>
          <a:p>
            <a:pPr>
              <a:defRPr/>
            </a:pPr>
            <a:fld id="{0806641E-732B-498D-A335-7017BDDEB282}" type="slidenum">
              <a:rPr lang="en-US" altLang="ko-KR" smtClean="0"/>
              <a:pPr>
                <a:defRPr/>
              </a:pPr>
              <a:t>1</a:t>
            </a:fld>
            <a:endParaRPr lang="en-US" altLang="ko-KR"/>
          </a:p>
        </p:txBody>
      </p:sp>
    </p:spTree>
    <p:extLst>
      <p:ext uri="{BB962C8B-B14F-4D97-AF65-F5344CB8AC3E}">
        <p14:creationId xmlns:p14="http://schemas.microsoft.com/office/powerpoint/2010/main" val="1677148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TSDP is using ASN.1 to define the message structures</a:t>
            </a:r>
          </a:p>
          <a:p>
            <a:pPr lvl="1"/>
            <a:r>
              <a:rPr lang="sv-SE" dirty="0" smtClean="0"/>
              <a:t>Formal definition of message data</a:t>
            </a:r>
          </a:p>
          <a:p>
            <a:pPr lvl="1"/>
            <a:r>
              <a:rPr lang="sv-SE" dirty="0" smtClean="0"/>
              <a:t>Tools to generate encoder/decoder</a:t>
            </a:r>
          </a:p>
          <a:p>
            <a:r>
              <a:rPr lang="sv-SE" dirty="0" smtClean="0"/>
              <a:t>ASN.1 Packed Encoding Rules Unaligned (PER/U) is used for binary encoding of payload data</a:t>
            </a:r>
          </a:p>
          <a:p>
            <a:pPr lvl="1"/>
            <a:r>
              <a:rPr lang="sv-SE" dirty="0" smtClean="0"/>
              <a:t>Efficiently minimizing payload data</a:t>
            </a:r>
          </a:p>
          <a:p>
            <a:pPr lvl="1"/>
            <a:r>
              <a:rPr lang="sv-SE" dirty="0" smtClean="0"/>
              <a:t>Low TU resource requirements</a:t>
            </a:r>
          </a:p>
          <a:p>
            <a:r>
              <a:rPr lang="sv-SE" dirty="0" smtClean="0"/>
              <a:t>Benefits:</a:t>
            </a:r>
            <a:r>
              <a:rPr lang="sv-SE" baseline="0" dirty="0" smtClean="0"/>
              <a:t> </a:t>
            </a:r>
          </a:p>
          <a:p>
            <a:r>
              <a:rPr lang="sv-SE" baseline="0" dirty="0" smtClean="0"/>
              <a:t>- Formal definition of message data.</a:t>
            </a:r>
          </a:p>
          <a:p>
            <a:pPr marL="171450" indent="-171450">
              <a:buFontTx/>
              <a:buChar char="-"/>
            </a:pPr>
            <a:r>
              <a:rPr lang="sv-SE" baseline="0" dirty="0" smtClean="0"/>
              <a:t>Tools to generate encoder/decoder that can be used to encode/decode messages.</a:t>
            </a:r>
          </a:p>
          <a:p>
            <a:pPr marL="171450" indent="-171450">
              <a:buFontTx/>
              <a:buChar char="-"/>
            </a:pPr>
            <a:r>
              <a:rPr lang="sv-SE" baseline="0" dirty="0" smtClean="0"/>
              <a:t>https://en.wikipedia.org/wiki/Packed_Encoding_Rules</a:t>
            </a:r>
          </a:p>
          <a:p>
            <a:pPr marL="171450" indent="-171450">
              <a:buFontTx/>
              <a:buChar char="-"/>
            </a:pPr>
            <a:r>
              <a:rPr lang="sv-SE" baseline="0" dirty="0" smtClean="0"/>
              <a:t>PER = </a:t>
            </a:r>
            <a:r>
              <a:rPr lang="en-US" dirty="0" smtClean="0">
                <a:hlinkClick r:id="rId3" tooltip="ASN.1"/>
              </a:rPr>
              <a:t>ASN.1</a:t>
            </a:r>
            <a:r>
              <a:rPr lang="en-US" dirty="0" smtClean="0"/>
              <a:t> encoding rules for producing a compact transfer syntax for data structures</a:t>
            </a:r>
          </a:p>
          <a:p>
            <a:pPr marL="171450" indent="-171450">
              <a:buFontTx/>
              <a:buChar char="-"/>
            </a:pPr>
            <a:r>
              <a:rPr lang="en-US" baseline="0" dirty="0" smtClean="0"/>
              <a:t>Unaligned = </a:t>
            </a:r>
            <a:r>
              <a:rPr lang="en-US" dirty="0" smtClean="0"/>
              <a:t>With the unaligned encoding, the bits are packed with no regard for octet (byte) boundaries. </a:t>
            </a:r>
            <a:br>
              <a:rPr lang="en-US" dirty="0" smtClean="0"/>
            </a:br>
            <a:r>
              <a:rPr lang="en-US" dirty="0" smtClean="0"/>
              <a:t>With aligned encoding, certain types of data structures are aligned on octet boundaries, meaning there may be some number of wasted padding bits. </a:t>
            </a:r>
            <a:br>
              <a:rPr lang="en-US" dirty="0" smtClean="0"/>
            </a:br>
            <a:r>
              <a:rPr lang="en-US" dirty="0" smtClean="0"/>
              <a:t>Unaligned encoding uses the least number of bits, but presumably at some cost in processing time.</a:t>
            </a:r>
            <a:endParaRPr lang="sv-SE" baseline="0" dirty="0" smtClean="0"/>
          </a:p>
          <a:p>
            <a:pPr marL="171450" indent="-171450">
              <a:buFontTx/>
              <a:buChar char="-"/>
            </a:pPr>
            <a:endParaRPr lang="sv-SE" baseline="0" dirty="0" smtClean="0"/>
          </a:p>
          <a:p>
            <a:endParaRPr lang="sv-SE" dirty="0" smtClean="0"/>
          </a:p>
          <a:p>
            <a:endParaRPr lang="en-US" dirty="0"/>
          </a:p>
        </p:txBody>
      </p:sp>
      <p:sp>
        <p:nvSpPr>
          <p:cNvPr id="4" name="Slide Number Placeholder 3"/>
          <p:cNvSpPr>
            <a:spLocks noGrp="1"/>
          </p:cNvSpPr>
          <p:nvPr>
            <p:ph type="sldNum" sz="quarter" idx="10"/>
          </p:nvPr>
        </p:nvSpPr>
        <p:spPr/>
        <p:txBody>
          <a:bodyPr/>
          <a:lstStyle/>
          <a:p>
            <a:pPr>
              <a:defRPr/>
            </a:pPr>
            <a:fld id="{0806641E-732B-498D-A335-7017BDDEB282}" type="slidenum">
              <a:rPr lang="en-US" altLang="ko-KR" smtClean="0"/>
              <a:pPr>
                <a:defRPr/>
              </a:pPr>
              <a:t>11</a:t>
            </a:fld>
            <a:endParaRPr lang="en-US" altLang="ko-KR"/>
          </a:p>
        </p:txBody>
      </p:sp>
    </p:spTree>
    <p:extLst>
      <p:ext uri="{BB962C8B-B14F-4D97-AF65-F5344CB8AC3E}">
        <p14:creationId xmlns:p14="http://schemas.microsoft.com/office/powerpoint/2010/main" val="3570598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806641E-732B-498D-A335-7017BDDEB282}" type="slidenum">
              <a:rPr lang="en-US" altLang="ko-KR" smtClean="0"/>
              <a:pPr>
                <a:defRPr/>
              </a:pPr>
              <a:t>12</a:t>
            </a:fld>
            <a:endParaRPr lang="en-US" altLang="ko-KR"/>
          </a:p>
        </p:txBody>
      </p:sp>
    </p:spTree>
    <p:extLst>
      <p:ext uri="{BB962C8B-B14F-4D97-AF65-F5344CB8AC3E}">
        <p14:creationId xmlns:p14="http://schemas.microsoft.com/office/powerpoint/2010/main" val="312055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02550CF7-8A2D-4F77-88D1-5D1898B86F61}" type="slidenum">
              <a:rPr lang="ko-KR" altLang="en-US" smtClean="0"/>
              <a:t>13</a:t>
            </a:fld>
            <a:endParaRPr lang="ko-KR" altLang="en-US"/>
          </a:p>
        </p:txBody>
      </p:sp>
    </p:spTree>
    <p:extLst>
      <p:ext uri="{BB962C8B-B14F-4D97-AF65-F5344CB8AC3E}">
        <p14:creationId xmlns:p14="http://schemas.microsoft.com/office/powerpoint/2010/main" val="3552828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sv-SE" sz="1200" dirty="0" smtClean="0"/>
              <a:t>A platform that we have been working on since 2011 (roughly).</a:t>
            </a:r>
          </a:p>
          <a:p>
            <a:r>
              <a:rPr lang="sv-SE" sz="1200" dirty="0" smtClean="0"/>
              <a:t>NGTP – Next Generation Telematics Pattern.</a:t>
            </a:r>
          </a:p>
          <a:p>
            <a:r>
              <a:rPr lang="sv-SE" sz="1200" dirty="0" smtClean="0"/>
              <a:t>TSP - Telematics Service Provider</a:t>
            </a:r>
          </a:p>
          <a:p>
            <a:r>
              <a:rPr lang="sv-SE" sz="1200" dirty="0" smtClean="0"/>
              <a:t>NGTP standard for high level architecture of a telematics system.</a:t>
            </a:r>
          </a:p>
          <a:p>
            <a:r>
              <a:rPr lang="sv-SE" sz="1200" dirty="0" smtClean="0"/>
              <a:t>NGTP was developed in 2008 by WirelessCar, BMW and Connexis.</a:t>
            </a:r>
          </a:p>
          <a:p>
            <a:r>
              <a:rPr lang="sv-SE" sz="1200" dirty="0" smtClean="0"/>
              <a:t>Aim to be an industry standard to simplify the development of telematics </a:t>
            </a:r>
            <a:r>
              <a:rPr lang="sv-SE" sz="1200" dirty="0" smtClean="0"/>
              <a:t>systems</a:t>
            </a:r>
          </a:p>
          <a:p>
            <a:endParaRPr lang="en-US" altLang="ko-KR" dirty="0" smtClean="0"/>
          </a:p>
          <a:p>
            <a:r>
              <a:rPr lang="en-US" altLang="ko-KR" dirty="0" smtClean="0"/>
              <a:t>Flexibility  and Scalability </a:t>
            </a:r>
          </a:p>
          <a:p>
            <a:r>
              <a:rPr lang="en-US" altLang="ko-KR" dirty="0" smtClean="0"/>
              <a:t>offer better  connectivity and integration data and services</a:t>
            </a:r>
          </a:p>
          <a:p>
            <a:r>
              <a:rPr lang="en-US" altLang="ko-KR" dirty="0" smtClean="0"/>
              <a:t>aimed at drivers, passengers and the vehicle itself.</a:t>
            </a:r>
          </a:p>
          <a:p>
            <a:r>
              <a:rPr lang="en-US" altLang="ko-KR" dirty="0" smtClean="0"/>
              <a:t> </a:t>
            </a:r>
          </a:p>
          <a:p>
            <a:endParaRPr lang="ko-KR" altLang="en-US" dirty="0"/>
          </a:p>
        </p:txBody>
      </p:sp>
      <p:sp>
        <p:nvSpPr>
          <p:cNvPr id="4" name="슬라이드 번호 개체 틀 3"/>
          <p:cNvSpPr>
            <a:spLocks noGrp="1"/>
          </p:cNvSpPr>
          <p:nvPr>
            <p:ph type="sldNum" sz="quarter" idx="10"/>
          </p:nvPr>
        </p:nvSpPr>
        <p:spPr/>
        <p:txBody>
          <a:bodyPr/>
          <a:lstStyle/>
          <a:p>
            <a:fld id="{02550CF7-8A2D-4F77-88D1-5D1898B86F61}" type="slidenum">
              <a:rPr lang="ko-KR" altLang="en-US" smtClean="0"/>
              <a:t>2</a:t>
            </a:fld>
            <a:endParaRPr lang="ko-KR" altLang="en-US"/>
          </a:p>
        </p:txBody>
      </p:sp>
    </p:spTree>
    <p:extLst>
      <p:ext uri="{BB962C8B-B14F-4D97-AF65-F5344CB8AC3E}">
        <p14:creationId xmlns:p14="http://schemas.microsoft.com/office/powerpoint/2010/main" val="2085893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Provisioning</a:t>
            </a:r>
            <a:r>
              <a:rPr lang="sv-SE" baseline="0" dirty="0" smtClean="0"/>
              <a:t> Data Provider (PDP)</a:t>
            </a:r>
            <a:endParaRPr lang="sv-SE" dirty="0" smtClean="0"/>
          </a:p>
          <a:p>
            <a:r>
              <a:rPr lang="sv-SE" dirty="0" smtClean="0"/>
              <a:t>Holds data about:</a:t>
            </a:r>
          </a:p>
          <a:p>
            <a:pPr lvl="1"/>
            <a:r>
              <a:rPr lang="sv-SE" dirty="0" smtClean="0"/>
              <a:t>How to reach the TU (IP-address, IMSI)</a:t>
            </a:r>
          </a:p>
          <a:p>
            <a:pPr lvl="1"/>
            <a:r>
              <a:rPr lang="sv-SE" dirty="0" smtClean="0"/>
              <a:t>Encryption (algorithm to use, keys)</a:t>
            </a:r>
          </a:p>
          <a:p>
            <a:pPr lvl="1"/>
            <a:r>
              <a:rPr lang="sv-SE" dirty="0" smtClean="0"/>
              <a:t>Latest channel used by the TU (UDP, SMS, Comet)</a:t>
            </a:r>
          </a:p>
          <a:p>
            <a:pPr lvl="1"/>
            <a:r>
              <a:rPr lang="sv-SE" dirty="0" smtClean="0"/>
              <a:t>QoS level for each type of service.</a:t>
            </a:r>
          </a:p>
          <a:p>
            <a:pPr lvl="1"/>
            <a:r>
              <a:rPr lang="sv-SE" dirty="0" smtClean="0"/>
              <a:t>Which component to trigger on incoming messages.</a:t>
            </a:r>
          </a:p>
          <a:p>
            <a:pPr lvl="1"/>
            <a:endParaRPr lang="sv-SE" dirty="0" smtClean="0"/>
          </a:p>
          <a:p>
            <a:pPr lvl="1"/>
            <a:r>
              <a:rPr lang="sv-SE" dirty="0" smtClean="0"/>
              <a:t>Dispatcher</a:t>
            </a:r>
            <a:r>
              <a:rPr lang="sv-SE" baseline="0" dirty="0" smtClean="0"/>
              <a:t> : </a:t>
            </a:r>
            <a:r>
              <a:rPr lang="sv-SE" dirty="0" smtClean="0"/>
              <a:t>When receiving a trigger , higher components can fetch the message from the dispatcher via IF2</a:t>
            </a:r>
          </a:p>
          <a:p>
            <a:pPr lvl="1"/>
            <a:endParaRPr lang="sv-SE" dirty="0" smtClean="0"/>
          </a:p>
          <a:p>
            <a:pPr lvl="1"/>
            <a:r>
              <a:rPr lang="sv-SE" dirty="0" smtClean="0"/>
              <a:t>Service Integrator</a:t>
            </a:r>
          </a:p>
          <a:p>
            <a:r>
              <a:rPr lang="sv-SE" dirty="0" smtClean="0"/>
              <a:t>Flow engine that handles the business logic of services.</a:t>
            </a:r>
          </a:p>
          <a:p>
            <a:r>
              <a:rPr lang="sv-SE" dirty="0" smtClean="0"/>
              <a:t>Sends application ACKs and regular messages to the vehicle (via SH and DSPT).</a:t>
            </a:r>
          </a:p>
          <a:p>
            <a:pPr lvl="1"/>
            <a:endParaRPr lang="sv-SE" dirty="0" smtClean="0"/>
          </a:p>
          <a:p>
            <a:pPr lvl="1"/>
            <a:endParaRPr lang="sv-SE" dirty="0" smtClean="0"/>
          </a:p>
          <a:p>
            <a:endParaRPr lang="sv-SE" dirty="0" smtClean="0"/>
          </a:p>
        </p:txBody>
      </p:sp>
      <p:sp>
        <p:nvSpPr>
          <p:cNvPr id="4" name="Slide Number Placeholder 3"/>
          <p:cNvSpPr>
            <a:spLocks noGrp="1"/>
          </p:cNvSpPr>
          <p:nvPr>
            <p:ph type="sldNum" sz="quarter" idx="10"/>
          </p:nvPr>
        </p:nvSpPr>
        <p:spPr/>
        <p:txBody>
          <a:bodyPr/>
          <a:lstStyle/>
          <a:p>
            <a:pPr>
              <a:defRPr/>
            </a:pPr>
            <a:fld id="{52A14B6A-89AA-4B17-9EBC-BAE3F6CF5555}" type="slidenum">
              <a:rPr lang="sv-SE" smtClean="0"/>
              <a:pPr>
                <a:defRPr/>
              </a:pPr>
              <a:t>3</a:t>
            </a:fld>
            <a:endParaRPr lang="sv-SE"/>
          </a:p>
        </p:txBody>
      </p:sp>
    </p:spTree>
    <p:extLst>
      <p:ext uri="{BB962C8B-B14F-4D97-AF65-F5344CB8AC3E}">
        <p14:creationId xmlns:p14="http://schemas.microsoft.com/office/powerpoint/2010/main" val="3362074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 </a:t>
            </a:r>
            <a:r>
              <a:rPr lang="sv-SE" dirty="0" err="1" smtClean="0"/>
              <a:t>dispatcher</a:t>
            </a:r>
            <a:r>
              <a:rPr lang="sv-SE" dirty="0" smtClean="0"/>
              <a:t> asks</a:t>
            </a:r>
            <a:r>
              <a:rPr lang="sv-SE" baseline="0" dirty="0" smtClean="0"/>
              <a:t> the PDP: ”</a:t>
            </a:r>
            <a:r>
              <a:rPr lang="sv-SE" baseline="0" dirty="0" err="1" smtClean="0"/>
              <a:t>who</a:t>
            </a:r>
            <a:r>
              <a:rPr lang="sv-SE" baseline="0" dirty="0" smtClean="0"/>
              <a:t> is </a:t>
            </a:r>
            <a:r>
              <a:rPr lang="sv-SE" baseline="0" dirty="0" err="1" smtClean="0"/>
              <a:t>interested</a:t>
            </a:r>
            <a:r>
              <a:rPr lang="sv-SE" baseline="0" dirty="0" smtClean="0"/>
              <a:t> in </a:t>
            </a:r>
            <a:r>
              <a:rPr lang="sv-SE" baseline="0" dirty="0" err="1" smtClean="0"/>
              <a:t>this</a:t>
            </a:r>
            <a:r>
              <a:rPr lang="sv-SE" baseline="0" dirty="0" smtClean="0"/>
              <a:t> </a:t>
            </a:r>
            <a:r>
              <a:rPr lang="sv-SE" baseline="0" dirty="0" err="1" smtClean="0"/>
              <a:t>message</a:t>
            </a:r>
            <a:r>
              <a:rPr lang="sv-SE" baseline="0" dirty="0" smtClean="0"/>
              <a:t>”?</a:t>
            </a:r>
          </a:p>
          <a:p>
            <a:r>
              <a:rPr lang="sv-SE" baseline="0" dirty="0" smtClean="0"/>
              <a:t>PDP </a:t>
            </a:r>
            <a:r>
              <a:rPr lang="sv-SE" baseline="0" dirty="0" err="1" smtClean="0"/>
              <a:t>will</a:t>
            </a:r>
            <a:r>
              <a:rPr lang="sv-SE" baseline="0" dirty="0" smtClean="0"/>
              <a:t> </a:t>
            </a:r>
            <a:r>
              <a:rPr lang="sv-SE" baseline="0" dirty="0" err="1" smtClean="0"/>
              <a:t>answer</a:t>
            </a:r>
            <a:r>
              <a:rPr lang="sv-SE" baseline="0" dirty="0" smtClean="0"/>
              <a:t> </a:t>
            </a:r>
            <a:r>
              <a:rPr lang="sv-SE" baseline="0" dirty="0" err="1" smtClean="0"/>
              <a:t>that</a:t>
            </a:r>
            <a:r>
              <a:rPr lang="sv-SE" baseline="0" dirty="0" smtClean="0"/>
              <a:t> the SI is </a:t>
            </a:r>
            <a:r>
              <a:rPr lang="sv-SE" baseline="0" dirty="0" err="1" smtClean="0"/>
              <a:t>interested</a:t>
            </a:r>
            <a:r>
              <a:rPr lang="sv-SE" baseline="0" dirty="0" smtClean="0"/>
              <a:t> in the </a:t>
            </a:r>
            <a:r>
              <a:rPr lang="sv-SE" baseline="0" dirty="0" err="1" smtClean="0"/>
              <a:t>message</a:t>
            </a:r>
            <a:r>
              <a:rPr lang="sv-SE" baseline="0" dirty="0" smtClean="0"/>
              <a:t>.</a:t>
            </a:r>
          </a:p>
          <a:p>
            <a:r>
              <a:rPr lang="sv-SE" baseline="0" dirty="0" smtClean="0"/>
              <a:t>SI =&gt; SH: </a:t>
            </a:r>
            <a:r>
              <a:rPr lang="sv-SE" baseline="0" dirty="0" err="1" smtClean="0"/>
              <a:t>please</a:t>
            </a:r>
            <a:r>
              <a:rPr lang="sv-SE" baseline="0" dirty="0" smtClean="0"/>
              <a:t> </a:t>
            </a:r>
            <a:r>
              <a:rPr lang="sv-SE" baseline="0" dirty="0" err="1" smtClean="0"/>
              <a:t>fetch</a:t>
            </a:r>
            <a:r>
              <a:rPr lang="sv-SE" baseline="0" dirty="0" smtClean="0"/>
              <a:t> the </a:t>
            </a:r>
            <a:r>
              <a:rPr lang="sv-SE" baseline="0" dirty="0" err="1" smtClean="0"/>
              <a:t>message</a:t>
            </a:r>
            <a:r>
              <a:rPr lang="sv-SE" baseline="0" dirty="0" smtClean="0"/>
              <a:t> for </a:t>
            </a:r>
            <a:r>
              <a:rPr lang="sv-SE" baseline="0" dirty="0" err="1" smtClean="0"/>
              <a:t>me.</a:t>
            </a:r>
            <a:endParaRPr lang="sv-SE" baseline="0" dirty="0" smtClean="0"/>
          </a:p>
          <a:p>
            <a:r>
              <a:rPr lang="sv-SE" baseline="0" dirty="0" smtClean="0"/>
              <a:t>SH =&gt; CDP get data </a:t>
            </a:r>
            <a:r>
              <a:rPr lang="sv-SE" baseline="0" dirty="0" err="1" smtClean="0"/>
              <a:t>about</a:t>
            </a:r>
            <a:r>
              <a:rPr lang="sv-SE" baseline="0" dirty="0" smtClean="0"/>
              <a:t> the </a:t>
            </a:r>
            <a:r>
              <a:rPr lang="sv-SE" baseline="0" dirty="0" err="1" smtClean="0"/>
              <a:t>vehicle</a:t>
            </a:r>
            <a:r>
              <a:rPr lang="sv-SE" baseline="0" dirty="0" smtClean="0"/>
              <a:t>.</a:t>
            </a:r>
          </a:p>
          <a:p>
            <a:r>
              <a:rPr lang="sv-SE" baseline="0" dirty="0" smtClean="0"/>
              <a:t>SH </a:t>
            </a:r>
            <a:r>
              <a:rPr lang="sv-SE" baseline="0" dirty="0" err="1" smtClean="0"/>
              <a:t>fetches</a:t>
            </a:r>
            <a:r>
              <a:rPr lang="sv-SE" baseline="0" dirty="0" smtClean="0"/>
              <a:t> the </a:t>
            </a:r>
            <a:r>
              <a:rPr lang="sv-SE" baseline="0" dirty="0" err="1" smtClean="0"/>
              <a:t>message</a:t>
            </a:r>
            <a:r>
              <a:rPr lang="sv-SE" baseline="0" dirty="0" smtClean="0"/>
              <a:t> from the </a:t>
            </a:r>
            <a:r>
              <a:rPr lang="sv-SE" baseline="0" dirty="0" err="1" smtClean="0"/>
              <a:t>dispatcher</a:t>
            </a:r>
            <a:r>
              <a:rPr lang="sv-SE" baseline="0" dirty="0" smtClean="0"/>
              <a:t> </a:t>
            </a:r>
          </a:p>
          <a:p>
            <a:r>
              <a:rPr lang="sv-SE" baseline="0" dirty="0" smtClean="0"/>
              <a:t>SI </a:t>
            </a:r>
            <a:r>
              <a:rPr lang="sv-SE" baseline="0" dirty="0" err="1" smtClean="0"/>
              <a:t>performs</a:t>
            </a:r>
            <a:r>
              <a:rPr lang="sv-SE" baseline="0" dirty="0" smtClean="0"/>
              <a:t> the business </a:t>
            </a:r>
            <a:r>
              <a:rPr lang="sv-SE" baseline="0" dirty="0" err="1" smtClean="0"/>
              <a:t>logic</a:t>
            </a:r>
            <a:endParaRPr lang="sv-SE" dirty="0"/>
          </a:p>
        </p:txBody>
      </p:sp>
      <p:sp>
        <p:nvSpPr>
          <p:cNvPr id="4" name="Slide Number Placeholder 3"/>
          <p:cNvSpPr>
            <a:spLocks noGrp="1"/>
          </p:cNvSpPr>
          <p:nvPr>
            <p:ph type="sldNum" sz="quarter" idx="10"/>
          </p:nvPr>
        </p:nvSpPr>
        <p:spPr/>
        <p:txBody>
          <a:bodyPr/>
          <a:lstStyle/>
          <a:p>
            <a:pPr>
              <a:defRPr/>
            </a:pPr>
            <a:fld id="{52A14B6A-89AA-4B17-9EBC-BAE3F6CF5555}" type="slidenum">
              <a:rPr lang="sv-SE" smtClean="0"/>
              <a:pPr>
                <a:defRPr/>
              </a:pPr>
              <a:t>4</a:t>
            </a:fld>
            <a:endParaRPr lang="sv-SE"/>
          </a:p>
        </p:txBody>
      </p:sp>
    </p:spTree>
    <p:extLst>
      <p:ext uri="{BB962C8B-B14F-4D97-AF65-F5344CB8AC3E}">
        <p14:creationId xmlns:p14="http://schemas.microsoft.com/office/powerpoint/2010/main" val="1655167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The </a:t>
            </a:r>
            <a:r>
              <a:rPr lang="sv-SE" dirty="0" err="1" smtClean="0"/>
              <a:t>dispatcher</a:t>
            </a:r>
            <a:r>
              <a:rPr lang="sv-SE" dirty="0" smtClean="0"/>
              <a:t> asks</a:t>
            </a:r>
            <a:r>
              <a:rPr lang="sv-SE" baseline="0" dirty="0" smtClean="0"/>
              <a:t> the PDP: ”</a:t>
            </a:r>
            <a:r>
              <a:rPr lang="sv-SE" baseline="0" dirty="0" err="1" smtClean="0"/>
              <a:t>who</a:t>
            </a:r>
            <a:r>
              <a:rPr lang="sv-SE" baseline="0" dirty="0" smtClean="0"/>
              <a:t> is </a:t>
            </a:r>
            <a:r>
              <a:rPr lang="sv-SE" baseline="0" dirty="0" err="1" smtClean="0"/>
              <a:t>interested</a:t>
            </a:r>
            <a:r>
              <a:rPr lang="sv-SE" baseline="0" dirty="0" smtClean="0"/>
              <a:t> in </a:t>
            </a:r>
            <a:r>
              <a:rPr lang="sv-SE" baseline="0" dirty="0" err="1" smtClean="0"/>
              <a:t>this</a:t>
            </a:r>
            <a:r>
              <a:rPr lang="sv-SE" baseline="0" dirty="0" smtClean="0"/>
              <a:t> </a:t>
            </a:r>
            <a:r>
              <a:rPr lang="sv-SE" baseline="0" dirty="0" err="1" smtClean="0"/>
              <a:t>message</a:t>
            </a:r>
            <a:r>
              <a:rPr lang="sv-SE" baseline="0" dirty="0" smtClean="0"/>
              <a:t>”?</a:t>
            </a:r>
          </a:p>
          <a:p>
            <a:r>
              <a:rPr lang="sv-SE" baseline="0" dirty="0" smtClean="0"/>
              <a:t>PDP </a:t>
            </a:r>
            <a:r>
              <a:rPr lang="sv-SE" baseline="0" dirty="0" err="1" smtClean="0"/>
              <a:t>will</a:t>
            </a:r>
            <a:r>
              <a:rPr lang="sv-SE" baseline="0" dirty="0" smtClean="0"/>
              <a:t> </a:t>
            </a:r>
            <a:r>
              <a:rPr lang="sv-SE" baseline="0" dirty="0" err="1" smtClean="0"/>
              <a:t>answer</a:t>
            </a:r>
            <a:r>
              <a:rPr lang="sv-SE" baseline="0" dirty="0" smtClean="0"/>
              <a:t> </a:t>
            </a:r>
            <a:r>
              <a:rPr lang="sv-SE" baseline="0" dirty="0" err="1" smtClean="0"/>
              <a:t>that</a:t>
            </a:r>
            <a:r>
              <a:rPr lang="sv-SE" baseline="0" dirty="0" smtClean="0"/>
              <a:t> the SI is </a:t>
            </a:r>
            <a:r>
              <a:rPr lang="sv-SE" baseline="0" dirty="0" err="1" smtClean="0"/>
              <a:t>interested</a:t>
            </a:r>
            <a:r>
              <a:rPr lang="sv-SE" baseline="0" dirty="0" smtClean="0"/>
              <a:t> in the </a:t>
            </a:r>
            <a:r>
              <a:rPr lang="sv-SE" baseline="0" dirty="0" err="1" smtClean="0"/>
              <a:t>message</a:t>
            </a:r>
            <a:r>
              <a:rPr lang="sv-SE" baseline="0" dirty="0" smtClean="0"/>
              <a:t>.</a:t>
            </a:r>
          </a:p>
          <a:p>
            <a:r>
              <a:rPr lang="sv-SE" baseline="0" dirty="0" smtClean="0"/>
              <a:t>SI =&gt; SH: </a:t>
            </a:r>
            <a:r>
              <a:rPr lang="sv-SE" baseline="0" dirty="0" err="1" smtClean="0"/>
              <a:t>please</a:t>
            </a:r>
            <a:r>
              <a:rPr lang="sv-SE" baseline="0" dirty="0" smtClean="0"/>
              <a:t> </a:t>
            </a:r>
            <a:r>
              <a:rPr lang="sv-SE" baseline="0" dirty="0" err="1" smtClean="0"/>
              <a:t>fetch</a:t>
            </a:r>
            <a:r>
              <a:rPr lang="sv-SE" baseline="0" dirty="0" smtClean="0"/>
              <a:t> the </a:t>
            </a:r>
            <a:r>
              <a:rPr lang="sv-SE" baseline="0" dirty="0" err="1" smtClean="0"/>
              <a:t>message</a:t>
            </a:r>
            <a:r>
              <a:rPr lang="sv-SE" baseline="0" dirty="0" smtClean="0"/>
              <a:t> for </a:t>
            </a:r>
            <a:r>
              <a:rPr lang="sv-SE" baseline="0" dirty="0" err="1" smtClean="0"/>
              <a:t>me.</a:t>
            </a:r>
            <a:endParaRPr lang="sv-SE" baseline="0" dirty="0" smtClean="0"/>
          </a:p>
          <a:p>
            <a:r>
              <a:rPr lang="sv-SE" baseline="0" dirty="0" smtClean="0"/>
              <a:t>SH =&gt; CDP get data </a:t>
            </a:r>
            <a:r>
              <a:rPr lang="sv-SE" baseline="0" dirty="0" err="1" smtClean="0"/>
              <a:t>about</a:t>
            </a:r>
            <a:r>
              <a:rPr lang="sv-SE" baseline="0" dirty="0" smtClean="0"/>
              <a:t> the </a:t>
            </a:r>
            <a:r>
              <a:rPr lang="sv-SE" baseline="0" dirty="0" err="1" smtClean="0"/>
              <a:t>vehicle</a:t>
            </a:r>
            <a:r>
              <a:rPr lang="sv-SE" baseline="0" dirty="0" smtClean="0"/>
              <a:t>.</a:t>
            </a:r>
          </a:p>
          <a:p>
            <a:r>
              <a:rPr lang="sv-SE" baseline="0" dirty="0" smtClean="0"/>
              <a:t>SH </a:t>
            </a:r>
            <a:r>
              <a:rPr lang="sv-SE" baseline="0" dirty="0" err="1" smtClean="0"/>
              <a:t>fetches</a:t>
            </a:r>
            <a:r>
              <a:rPr lang="sv-SE" baseline="0" dirty="0" smtClean="0"/>
              <a:t> the </a:t>
            </a:r>
            <a:r>
              <a:rPr lang="sv-SE" baseline="0" dirty="0" err="1" smtClean="0"/>
              <a:t>message</a:t>
            </a:r>
            <a:r>
              <a:rPr lang="sv-SE" baseline="0" dirty="0" smtClean="0"/>
              <a:t> from the </a:t>
            </a:r>
            <a:r>
              <a:rPr lang="sv-SE" baseline="0" dirty="0" err="1" smtClean="0"/>
              <a:t>dispatcher</a:t>
            </a:r>
            <a:r>
              <a:rPr lang="sv-SE" baseline="0" dirty="0" smtClean="0"/>
              <a:t> </a:t>
            </a:r>
          </a:p>
          <a:p>
            <a:r>
              <a:rPr lang="sv-SE" baseline="0" dirty="0" smtClean="0"/>
              <a:t>SI </a:t>
            </a:r>
            <a:r>
              <a:rPr lang="sv-SE" baseline="0" dirty="0" err="1" smtClean="0"/>
              <a:t>performs</a:t>
            </a:r>
            <a:r>
              <a:rPr lang="sv-SE" baseline="0" dirty="0" smtClean="0"/>
              <a:t> the business </a:t>
            </a:r>
            <a:r>
              <a:rPr lang="sv-SE" baseline="0" dirty="0" err="1" smtClean="0"/>
              <a:t>logic</a:t>
            </a:r>
            <a:endParaRPr lang="sv-SE" dirty="0"/>
          </a:p>
        </p:txBody>
      </p:sp>
      <p:sp>
        <p:nvSpPr>
          <p:cNvPr id="4" name="Slide Number Placeholder 3"/>
          <p:cNvSpPr>
            <a:spLocks noGrp="1"/>
          </p:cNvSpPr>
          <p:nvPr>
            <p:ph type="sldNum" sz="quarter" idx="10"/>
          </p:nvPr>
        </p:nvSpPr>
        <p:spPr/>
        <p:txBody>
          <a:bodyPr/>
          <a:lstStyle/>
          <a:p>
            <a:pPr>
              <a:defRPr/>
            </a:pPr>
            <a:fld id="{52A14B6A-89AA-4B17-9EBC-BAE3F6CF5555}" type="slidenum">
              <a:rPr lang="sv-SE" smtClean="0"/>
              <a:pPr>
                <a:defRPr/>
              </a:pPr>
              <a:t>5</a:t>
            </a:fld>
            <a:endParaRPr lang="sv-SE"/>
          </a:p>
        </p:txBody>
      </p:sp>
    </p:spTree>
    <p:extLst>
      <p:ext uri="{BB962C8B-B14F-4D97-AF65-F5344CB8AC3E}">
        <p14:creationId xmlns:p14="http://schemas.microsoft.com/office/powerpoint/2010/main" val="4030690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kern="1200" dirty="0" smtClean="0">
                <a:solidFill>
                  <a:schemeClr val="tx1"/>
                </a:solidFill>
                <a:effectLst/>
                <a:latin typeface="굴림" pitchFamily="50" charset="-127"/>
                <a:ea typeface="굴림" pitchFamily="50" charset="-127"/>
                <a:cs typeface="+mn-cs"/>
              </a:rPr>
              <a:t>Message</a:t>
            </a:r>
            <a:r>
              <a:rPr kumimoji="1" lang="en-US" sz="1200" b="0" i="0" kern="1200" baseline="0" dirty="0" smtClean="0">
                <a:solidFill>
                  <a:schemeClr val="tx1"/>
                </a:solidFill>
                <a:effectLst/>
                <a:latin typeface="굴림" pitchFamily="50" charset="-127"/>
                <a:ea typeface="굴림" pitchFamily="50" charset="-127"/>
                <a:cs typeface="+mn-cs"/>
              </a:rPr>
              <a:t> Creation Time</a:t>
            </a:r>
          </a:p>
          <a:p>
            <a:r>
              <a:rPr kumimoji="1" lang="en-US" sz="1200" b="0" i="0" kern="1200" baseline="0" dirty="0" smtClean="0">
                <a:solidFill>
                  <a:schemeClr val="tx1"/>
                </a:solidFill>
                <a:effectLst/>
                <a:latin typeface="굴림" pitchFamily="50" charset="-127"/>
                <a:ea typeface="굴림" pitchFamily="50" charset="-127"/>
                <a:cs typeface="+mn-cs"/>
              </a:rPr>
              <a:t>Event Creation Time</a:t>
            </a:r>
          </a:p>
          <a:p>
            <a:r>
              <a:rPr kumimoji="1" lang="en-US" sz="1200" b="0" i="0" kern="1200" baseline="0" dirty="0" smtClean="0">
                <a:solidFill>
                  <a:schemeClr val="tx1"/>
                </a:solidFill>
                <a:effectLst/>
                <a:latin typeface="굴림" pitchFamily="50" charset="-127"/>
                <a:ea typeface="굴림" pitchFamily="50" charset="-127"/>
                <a:cs typeface="+mn-cs"/>
              </a:rPr>
              <a:t>Message ID</a:t>
            </a:r>
          </a:p>
          <a:p>
            <a:r>
              <a:rPr kumimoji="1" lang="en-US" sz="1200" b="0" i="0" kern="1200" baseline="0" dirty="0" smtClean="0">
                <a:solidFill>
                  <a:schemeClr val="tx1"/>
                </a:solidFill>
                <a:effectLst/>
                <a:latin typeface="굴림" pitchFamily="50" charset="-127"/>
                <a:ea typeface="굴림" pitchFamily="50" charset="-127"/>
                <a:cs typeface="+mn-cs"/>
              </a:rPr>
              <a:t>TTL</a:t>
            </a:r>
          </a:p>
          <a:p>
            <a:r>
              <a:rPr kumimoji="1" lang="en-US" sz="1200" b="0" i="0" kern="1200" baseline="0" dirty="0" err="1" smtClean="0">
                <a:solidFill>
                  <a:schemeClr val="tx1"/>
                </a:solidFill>
                <a:effectLst/>
                <a:latin typeface="굴림" pitchFamily="50" charset="-127"/>
                <a:ea typeface="굴림" pitchFamily="50" charset="-127"/>
                <a:cs typeface="+mn-cs"/>
              </a:rPr>
              <a:t>UplinkCount</a:t>
            </a:r>
            <a:endParaRPr kumimoji="1" lang="en-US" sz="1200" b="0" i="0" kern="1200" baseline="0" dirty="0" smtClean="0">
              <a:solidFill>
                <a:schemeClr val="tx1"/>
              </a:solidFill>
              <a:effectLst/>
              <a:latin typeface="굴림" pitchFamily="50" charset="-127"/>
              <a:ea typeface="굴림" pitchFamily="50" charset="-127"/>
              <a:cs typeface="+mn-cs"/>
            </a:endParaRPr>
          </a:p>
          <a:p>
            <a:r>
              <a:rPr kumimoji="1" lang="en-US" sz="1200" b="0" i="0" kern="1200" baseline="0" dirty="0" smtClean="0">
                <a:solidFill>
                  <a:schemeClr val="tx1"/>
                </a:solidFill>
                <a:effectLst/>
                <a:latin typeface="굴림" pitchFamily="50" charset="-127"/>
                <a:ea typeface="굴림" pitchFamily="50" charset="-127"/>
                <a:cs typeface="+mn-cs"/>
              </a:rPr>
              <a:t>Downlink Count</a:t>
            </a:r>
          </a:p>
          <a:p>
            <a:r>
              <a:rPr kumimoji="1" lang="en-US" sz="1200" b="0" i="0" kern="1200" baseline="0" dirty="0" err="1" smtClean="0">
                <a:solidFill>
                  <a:schemeClr val="tx1"/>
                </a:solidFill>
                <a:effectLst/>
                <a:latin typeface="굴림" pitchFamily="50" charset="-127"/>
                <a:ea typeface="굴림" pitchFamily="50" charset="-127"/>
                <a:cs typeface="+mn-cs"/>
              </a:rPr>
              <a:t>Appack</a:t>
            </a:r>
            <a:r>
              <a:rPr kumimoji="1" lang="en-US" sz="1200" b="0" i="0" kern="1200" baseline="0" dirty="0" smtClean="0">
                <a:solidFill>
                  <a:schemeClr val="tx1"/>
                </a:solidFill>
                <a:effectLst/>
                <a:latin typeface="굴림" pitchFamily="50" charset="-127"/>
                <a:ea typeface="굴림" pitchFamily="50" charset="-127"/>
                <a:cs typeface="+mn-cs"/>
              </a:rPr>
              <a:t>,</a:t>
            </a:r>
          </a:p>
          <a:p>
            <a:r>
              <a:rPr kumimoji="1" lang="en-US" sz="1200" b="0" i="0" kern="1200" baseline="0" dirty="0" err="1" smtClean="0">
                <a:solidFill>
                  <a:schemeClr val="tx1"/>
                </a:solidFill>
                <a:effectLst/>
                <a:latin typeface="굴림" pitchFamily="50" charset="-127"/>
                <a:ea typeface="굴림" pitchFamily="50" charset="-127"/>
                <a:cs typeface="+mn-cs"/>
              </a:rPr>
              <a:t>Dsptack</a:t>
            </a:r>
            <a:endParaRPr kumimoji="1" lang="vi-VN" sz="1200" b="0" i="0" kern="1200" dirty="0" smtClean="0">
              <a:solidFill>
                <a:schemeClr val="tx1"/>
              </a:solidFill>
              <a:effectLst/>
              <a:latin typeface="굴림" pitchFamily="50" charset="-127"/>
              <a:ea typeface="굴림" pitchFamily="50" charset="-127"/>
              <a:cs typeface="+mn-cs"/>
            </a:endParaRPr>
          </a:p>
          <a:p>
            <a:endParaRPr lang="en-US" dirty="0" smtClean="0"/>
          </a:p>
          <a:p>
            <a:r>
              <a:rPr lang="en-US" dirty="0" smtClean="0"/>
              <a:t>How</a:t>
            </a:r>
            <a:r>
              <a:rPr lang="en-US" baseline="0" dirty="0" smtClean="0"/>
              <a:t> does TCU and TSP identify NGTP message ?</a:t>
            </a:r>
          </a:p>
          <a:p>
            <a:endParaRPr lang="en-US" baseline="0" dirty="0" smtClean="0"/>
          </a:p>
          <a:p>
            <a:pPr marL="228600" indent="-228600">
              <a:buAutoNum type="arabicPeriod"/>
            </a:pPr>
            <a:r>
              <a:rPr lang="en-US" baseline="0" dirty="0" smtClean="0"/>
              <a:t>Equipment ID (FTU update) VIN  SN</a:t>
            </a:r>
          </a:p>
          <a:p>
            <a:pPr marL="228600" indent="-228600">
              <a:buAutoNum type="arabicPeriod"/>
            </a:pPr>
            <a:r>
              <a:rPr lang="en-US" baseline="0" dirty="0" smtClean="0"/>
              <a:t>Service Type</a:t>
            </a:r>
          </a:p>
          <a:p>
            <a:pPr marL="228600" indent="-228600">
              <a:buAutoNum type="arabicPeriod"/>
            </a:pPr>
            <a:r>
              <a:rPr lang="en-US" baseline="0" dirty="0" smtClean="0"/>
              <a:t>Message Type</a:t>
            </a:r>
          </a:p>
          <a:p>
            <a:pPr marL="228600" indent="-228600">
              <a:buAutoNum type="arabicPeriod"/>
            </a:pPr>
            <a:r>
              <a:rPr lang="en-US" dirty="0" smtClean="0"/>
              <a:t>Message</a:t>
            </a:r>
            <a:r>
              <a:rPr lang="en-US" baseline="0" dirty="0" smtClean="0"/>
              <a:t> Creation Time</a:t>
            </a:r>
          </a:p>
          <a:p>
            <a:pPr marL="228600" indent="-228600">
              <a:buAutoNum type="arabicPeriod"/>
            </a:pPr>
            <a:r>
              <a:rPr lang="en-US" baseline="0" dirty="0" smtClean="0"/>
              <a:t>TTL</a:t>
            </a:r>
          </a:p>
          <a:p>
            <a:pPr marL="228600" indent="-228600">
              <a:buAutoNum type="arabicPeriod"/>
            </a:pPr>
            <a:r>
              <a:rPr lang="en-US" baseline="0" dirty="0" smtClean="0"/>
              <a:t>Payload</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pPr>
              <a:defRPr/>
            </a:pPr>
            <a:fld id="{0806641E-732B-498D-A335-7017BDDEB282}" type="slidenum">
              <a:rPr lang="en-US" altLang="ko-KR" smtClean="0"/>
              <a:pPr>
                <a:defRPr/>
              </a:pPr>
              <a:t>6</a:t>
            </a:fld>
            <a:endParaRPr lang="en-US" altLang="ko-KR"/>
          </a:p>
        </p:txBody>
      </p:sp>
    </p:spTree>
    <p:extLst>
      <p:ext uri="{BB962C8B-B14F-4D97-AF65-F5344CB8AC3E}">
        <p14:creationId xmlns:p14="http://schemas.microsoft.com/office/powerpoint/2010/main" val="935504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kern="1200" dirty="0" smtClean="0">
                <a:solidFill>
                  <a:schemeClr val="tx1"/>
                </a:solidFill>
                <a:effectLst/>
                <a:latin typeface="굴림" pitchFamily="50" charset="-127"/>
                <a:ea typeface="굴림" pitchFamily="50" charset="-127"/>
                <a:cs typeface="+mn-cs"/>
              </a:rPr>
              <a:t>Advanced Encryption </a:t>
            </a:r>
          </a:p>
          <a:p>
            <a:r>
              <a:rPr kumimoji="1" lang="vi-VN" sz="1200" b="0" i="0" kern="1200" dirty="0" smtClean="0">
                <a:solidFill>
                  <a:schemeClr val="tx1"/>
                </a:solidFill>
                <a:effectLst/>
                <a:latin typeface="굴림" pitchFamily="50" charset="-127"/>
                <a:ea typeface="굴림" pitchFamily="50" charset="-127"/>
                <a:cs typeface="+mn-cs"/>
              </a:rPr>
              <a:t>Thiết kế và độ dài khóa của thuật toán AES ( 128, 192 và 256 bit ) là đủ an toàn để bảo vệ các thông tin được xếp vào loại tối mật nhưng về an ninh của AES thì các nhà khoa học đánh giá là chưa cao. Nếu các kỹ thuật tấn công được cải thiện thì AES có thể bị phá vỡ.</a:t>
            </a:r>
          </a:p>
          <a:p>
            <a:r>
              <a:rPr kumimoji="1" lang="vi-VN" sz="1200" b="0" i="0" kern="1200" dirty="0" smtClean="0">
                <a:solidFill>
                  <a:schemeClr val="tx1"/>
                </a:solidFill>
                <a:effectLst/>
                <a:latin typeface="굴림" pitchFamily="50" charset="-127"/>
                <a:ea typeface="굴림" pitchFamily="50" charset="-127"/>
                <a:cs typeface="+mn-cs"/>
              </a:rPr>
              <a:t>Một vấn đề khác nữa là cấu trúc toán học của AES khá đơn giản.</a:t>
            </a:r>
            <a:endParaRPr kumimoji="1" lang="en-US" sz="1200" b="0" i="0" kern="1200" dirty="0" smtClean="0">
              <a:solidFill>
                <a:schemeClr val="tx1"/>
              </a:solidFill>
              <a:effectLst/>
              <a:latin typeface="굴림" pitchFamily="50" charset="-127"/>
              <a:ea typeface="굴림" pitchFamily="50" charset="-127"/>
              <a:cs typeface="+mn-cs"/>
            </a:endParaRPr>
          </a:p>
          <a:p>
            <a:endParaRPr kumimoji="1" lang="en-US" sz="1200" b="0" i="0" kern="1200" dirty="0" smtClean="0">
              <a:solidFill>
                <a:schemeClr val="tx1"/>
              </a:solidFill>
              <a:effectLst/>
              <a:latin typeface="굴림" pitchFamily="50" charset="-127"/>
              <a:ea typeface="굴림" pitchFamily="50" charset="-127"/>
              <a:cs typeface="+mn-cs"/>
            </a:endParaRPr>
          </a:p>
        </p:txBody>
      </p:sp>
      <p:sp>
        <p:nvSpPr>
          <p:cNvPr id="4" name="Slide Number Placeholder 3"/>
          <p:cNvSpPr>
            <a:spLocks noGrp="1"/>
          </p:cNvSpPr>
          <p:nvPr>
            <p:ph type="sldNum" sz="quarter" idx="10"/>
          </p:nvPr>
        </p:nvSpPr>
        <p:spPr/>
        <p:txBody>
          <a:bodyPr/>
          <a:lstStyle/>
          <a:p>
            <a:pPr>
              <a:defRPr/>
            </a:pPr>
            <a:fld id="{0806641E-732B-498D-A335-7017BDDEB282}" type="slidenum">
              <a:rPr lang="en-US" altLang="ko-KR" smtClean="0"/>
              <a:pPr>
                <a:defRPr/>
              </a:pPr>
              <a:t>8</a:t>
            </a:fld>
            <a:endParaRPr lang="en-US" altLang="ko-KR"/>
          </a:p>
        </p:txBody>
      </p:sp>
    </p:spTree>
    <p:extLst>
      <p:ext uri="{BB962C8B-B14F-4D97-AF65-F5344CB8AC3E}">
        <p14:creationId xmlns:p14="http://schemas.microsoft.com/office/powerpoint/2010/main" val="84438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Wi-Fi : Number retries = 3</a:t>
            </a:r>
          </a:p>
          <a:p>
            <a:r>
              <a:rPr lang="en-US" sz="1200" dirty="0" smtClean="0"/>
              <a:t>SMS : Number retries = 5</a:t>
            </a:r>
          </a:p>
          <a:p>
            <a:r>
              <a:rPr lang="en-US" sz="1200" dirty="0" smtClean="0"/>
              <a:t>No retry for </a:t>
            </a:r>
            <a:r>
              <a:rPr lang="en-US" sz="1200" dirty="0" err="1" smtClean="0"/>
              <a:t>Dspt</a:t>
            </a:r>
            <a:r>
              <a:rPr lang="en-US" sz="1200" dirty="0" smtClean="0"/>
              <a:t> </a:t>
            </a:r>
            <a:r>
              <a:rPr lang="en-US" sz="1200" dirty="0" err="1" smtClean="0"/>
              <a:t>ack</a:t>
            </a:r>
            <a:endParaRPr lang="en-US" sz="1200" dirty="0" smtClean="0"/>
          </a:p>
          <a:p>
            <a:endParaRPr lang="en-US" sz="1200" dirty="0" smtClean="0"/>
          </a:p>
          <a:p>
            <a:r>
              <a:rPr lang="en-US" sz="1200" dirty="0" smtClean="0"/>
              <a:t>TSP : </a:t>
            </a:r>
          </a:p>
          <a:p>
            <a:pPr marL="0" marR="0" indent="0" algn="l" defTabSz="914400" rtl="0" eaLnBrk="0" fontAlgn="base" latinLnBrk="1" hangingPunct="0">
              <a:lnSpc>
                <a:spcPct val="100000"/>
              </a:lnSpc>
              <a:spcBef>
                <a:spcPct val="30000"/>
              </a:spcBef>
              <a:spcAft>
                <a:spcPct val="0"/>
              </a:spcAft>
              <a:buClrTx/>
              <a:buSzTx/>
              <a:buFontTx/>
              <a:buNone/>
              <a:tabLst/>
              <a:defRPr/>
            </a:pPr>
            <a:r>
              <a:rPr lang="sv-SE" sz="1200" dirty="0" smtClean="0"/>
              <a:t>5 * UDP, 1 * SMS</a:t>
            </a:r>
          </a:p>
          <a:p>
            <a:endParaRPr lang="en-US" dirty="0"/>
          </a:p>
        </p:txBody>
      </p:sp>
      <p:sp>
        <p:nvSpPr>
          <p:cNvPr id="4" name="Slide Number Placeholder 3"/>
          <p:cNvSpPr>
            <a:spLocks noGrp="1"/>
          </p:cNvSpPr>
          <p:nvPr>
            <p:ph type="sldNum" sz="quarter" idx="10"/>
          </p:nvPr>
        </p:nvSpPr>
        <p:spPr/>
        <p:txBody>
          <a:bodyPr/>
          <a:lstStyle/>
          <a:p>
            <a:pPr>
              <a:defRPr/>
            </a:pPr>
            <a:fld id="{0806641E-732B-498D-A335-7017BDDEB282}" type="slidenum">
              <a:rPr lang="en-US" altLang="ko-KR" smtClean="0"/>
              <a:pPr>
                <a:defRPr/>
              </a:pPr>
              <a:t>9</a:t>
            </a:fld>
            <a:endParaRPr lang="en-US" altLang="ko-KR"/>
          </a:p>
        </p:txBody>
      </p:sp>
    </p:spTree>
    <p:extLst>
      <p:ext uri="{BB962C8B-B14F-4D97-AF65-F5344CB8AC3E}">
        <p14:creationId xmlns:p14="http://schemas.microsoft.com/office/powerpoint/2010/main" val="1944884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SMS :  up to 15 fragment</a:t>
            </a:r>
          </a:p>
          <a:p>
            <a:r>
              <a:rPr lang="en-US" sz="1200" dirty="0" smtClean="0"/>
              <a:t>UDP : Normally 2 fragments</a:t>
            </a:r>
          </a:p>
          <a:p>
            <a:r>
              <a:rPr lang="en-US" sz="1200" dirty="0" smtClean="0"/>
              <a:t>HTTPS : 1 fragment</a:t>
            </a:r>
          </a:p>
          <a:p>
            <a:r>
              <a:rPr lang="en-US" sz="1200" dirty="0" smtClean="0"/>
              <a:t>MTU SMS = 140 bytes</a:t>
            </a:r>
          </a:p>
          <a:p>
            <a:r>
              <a:rPr lang="en-US" sz="1200" dirty="0" smtClean="0"/>
              <a:t>MTU UDP = 1024 bytes</a:t>
            </a:r>
          </a:p>
          <a:p>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0806641E-732B-498D-A335-7017BDDEB282}" type="slidenum">
              <a:rPr lang="en-US" altLang="ko-KR" smtClean="0"/>
              <a:pPr>
                <a:defRPr/>
              </a:pPr>
              <a:t>10</a:t>
            </a:fld>
            <a:endParaRPr lang="en-US" altLang="ko-KR"/>
          </a:p>
        </p:txBody>
      </p:sp>
    </p:spTree>
    <p:extLst>
      <p:ext uri="{BB962C8B-B14F-4D97-AF65-F5344CB8AC3E}">
        <p14:creationId xmlns:p14="http://schemas.microsoft.com/office/powerpoint/2010/main" val="3981010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내용">
    <p:spTree>
      <p:nvGrpSpPr>
        <p:cNvPr id="1" name=""/>
        <p:cNvGrpSpPr/>
        <p:nvPr/>
      </p:nvGrpSpPr>
      <p:grpSpPr>
        <a:xfrm>
          <a:off x="0" y="0"/>
          <a:ext cx="0" cy="0"/>
          <a:chOff x="0" y="0"/>
          <a:chExt cx="0" cy="0"/>
        </a:xfrm>
      </p:grpSpPr>
      <p:pic>
        <p:nvPicPr>
          <p:cNvPr id="2" name="Picture 5"/>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0" y="4"/>
            <a:ext cx="9906000" cy="4994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883908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제목 및 내용">
    <p:spTree>
      <p:nvGrpSpPr>
        <p:cNvPr id="1" name=""/>
        <p:cNvGrpSpPr/>
        <p:nvPr/>
      </p:nvGrpSpPr>
      <p:grpSpPr>
        <a:xfrm>
          <a:off x="0" y="0"/>
          <a:ext cx="0" cy="0"/>
          <a:chOff x="0" y="0"/>
          <a:chExt cx="0" cy="0"/>
        </a:xfrm>
      </p:grpSpPr>
      <p:pic>
        <p:nvPicPr>
          <p:cNvPr id="4" name="그림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552" y="-1"/>
            <a:ext cx="9912646" cy="6248401"/>
          </a:xfrm>
          <a:prstGeom prst="rect">
            <a:avLst/>
          </a:prstGeom>
        </p:spPr>
      </p:pic>
      <p:cxnSp>
        <p:nvCxnSpPr>
          <p:cNvPr id="5" name="직선 연결선 4"/>
          <p:cNvCxnSpPr/>
          <p:nvPr userDrawn="1"/>
        </p:nvCxnSpPr>
        <p:spPr bwMode="gray">
          <a:xfrm>
            <a:off x="0" y="1916832"/>
            <a:ext cx="7196187" cy="0"/>
          </a:xfrm>
          <a:prstGeom prst="line">
            <a:avLst/>
          </a:prstGeom>
          <a:noFill/>
          <a:ln w="19050" cap="flat" cmpd="sng" algn="ctr">
            <a:solidFill>
              <a:srgbClr val="990000"/>
            </a:solidFill>
            <a:prstDash val="solid"/>
          </a:ln>
          <a:effectLst>
            <a:outerShdw blurRad="40000" dist="23000" dir="5400000" rotWithShape="0">
              <a:srgbClr val="000000">
                <a:alpha val="35000"/>
              </a:srgbClr>
            </a:outerShdw>
          </a:effectLst>
        </p:spPr>
      </p:cxnSp>
      <p:sp>
        <p:nvSpPr>
          <p:cNvPr id="6" name="제목 1"/>
          <p:cNvSpPr>
            <a:spLocks noGrp="1"/>
          </p:cNvSpPr>
          <p:nvPr>
            <p:ph type="title"/>
          </p:nvPr>
        </p:nvSpPr>
        <p:spPr>
          <a:xfrm>
            <a:off x="213192" y="1231710"/>
            <a:ext cx="5660524" cy="757130"/>
          </a:xfrm>
          <a:prstGeom prst="rect">
            <a:avLst/>
          </a:prstGeom>
          <a:noFill/>
          <a:extLst/>
        </p:spPr>
        <p:txBody>
          <a:bodyPr wrap="square" lIns="0" tIns="0" rIns="0" bIns="0" rtlCol="0" anchor="ctr">
            <a:noAutofit/>
          </a:bodyPr>
          <a:lstStyle>
            <a:lvl1pPr>
              <a:defRPr kumimoji="0" lang="ko-KR" altLang="en-US" sz="4000" b="1" dirty="0">
                <a:latin typeface="Calibri" panose="020F0502020204030204" pitchFamily="34" charset="0"/>
                <a:ea typeface="LG스마트체 Regular" panose="020B0600000101010101" pitchFamily="50" charset="-127"/>
                <a:cs typeface="Calibri" panose="020F0502020204030204" pitchFamily="34" charset="0"/>
              </a:defRPr>
            </a:lvl1pPr>
          </a:lstStyle>
          <a:p>
            <a:pPr lvl="0"/>
            <a:r>
              <a:rPr lang="ko-KR" altLang="en-US" dirty="0" smtClean="0"/>
              <a:t>마스터 제목 스타일 편집</a:t>
            </a:r>
            <a:endParaRPr lang="ko-KR" altLang="en-US" dirty="0"/>
          </a:p>
        </p:txBody>
      </p:sp>
      <p:sp>
        <p:nvSpPr>
          <p:cNvPr id="7" name="내용 개체 틀 2"/>
          <p:cNvSpPr>
            <a:spLocks noGrp="1"/>
          </p:cNvSpPr>
          <p:nvPr>
            <p:ph idx="1"/>
          </p:nvPr>
        </p:nvSpPr>
        <p:spPr>
          <a:xfrm>
            <a:off x="1208584" y="2164794"/>
            <a:ext cx="4551246" cy="400110"/>
          </a:xfrm>
          <a:prstGeom prst="rect">
            <a:avLst/>
          </a:prstGeom>
          <a:noFill/>
        </p:spPr>
        <p:txBody>
          <a:bodyPr wrap="square" rtlCol="0">
            <a:spAutoFit/>
          </a:bodyPr>
          <a:lstStyle>
            <a:lvl1pPr marL="342900" indent="-342900" algn="l" defTabSz="914400" rtl="0" eaLnBrk="1" fontAlgn="auto" latinLnBrk="1" hangingPunct="1">
              <a:lnSpc>
                <a:spcPct val="100000"/>
              </a:lnSpc>
              <a:spcBef>
                <a:spcPts val="200"/>
              </a:spcBef>
              <a:spcAft>
                <a:spcPts val="0"/>
              </a:spcAft>
              <a:buFontTx/>
              <a:buAutoNum type="arabicPeriod"/>
              <a:defRPr kumimoji="0" lang="ko-KR" altLang="en-US" sz="2000" kern="1200" dirty="0" smtClean="0">
                <a:solidFill>
                  <a:schemeClr val="tx1"/>
                </a:solidFill>
                <a:latin typeface="Calibri" panose="020F0502020204030204" pitchFamily="34" charset="0"/>
                <a:ea typeface="LG스마트체 Regular" panose="020B0600000101010101" pitchFamily="50" charset="-127"/>
                <a:cs typeface="Calibri" panose="020F0502020204030204" pitchFamily="34" charset="0"/>
              </a:defRPr>
            </a:lvl1pPr>
          </a:lstStyle>
          <a:p>
            <a:pPr marL="342900" lvl="0" indent="-342900" fontAlgn="auto">
              <a:spcBef>
                <a:spcPts val="0"/>
              </a:spcBef>
              <a:spcAft>
                <a:spcPts val="0"/>
              </a:spcAft>
              <a:buFontTx/>
              <a:buAutoNum type="arabicPeriod"/>
            </a:pPr>
            <a:r>
              <a:rPr lang="ko-KR" altLang="en-US" dirty="0" smtClean="0"/>
              <a:t>마스터 텍스트 스타일을 편집합니다</a:t>
            </a:r>
          </a:p>
        </p:txBody>
      </p:sp>
      <p:sp>
        <p:nvSpPr>
          <p:cNvPr id="9" name="TextBox 8"/>
          <p:cNvSpPr txBox="1"/>
          <p:nvPr userDrawn="1"/>
        </p:nvSpPr>
        <p:spPr>
          <a:xfrm>
            <a:off x="6972391" y="6464369"/>
            <a:ext cx="1653017" cy="276999"/>
          </a:xfrm>
          <a:prstGeom prst="rect">
            <a:avLst/>
          </a:prstGeom>
          <a:noFill/>
        </p:spPr>
        <p:txBody>
          <a:bodyPr wrap="none" rtlCol="0">
            <a:spAutoFit/>
          </a:bodyPr>
          <a:lstStyle/>
          <a:p>
            <a:pPr eaLnBrk="0" latinLnBrk="0" hangingPunct="0"/>
            <a:r>
              <a:rPr lang="en-US" altLang="ko-KR" sz="1200" b="1" i="1" dirty="0" smtClean="0">
                <a:solidFill>
                  <a:srgbClr val="CC0066"/>
                </a:solidFill>
                <a:latin typeface="Times New Roman" panose="02020603050405020304" pitchFamily="18" charset="0"/>
                <a:ea typeface="돋움" pitchFamily="50" charset="-127"/>
                <a:cs typeface="Times New Roman" panose="02020603050405020304" pitchFamily="18" charset="0"/>
              </a:rPr>
              <a:t>JLR-LGE Confidential</a:t>
            </a:r>
            <a:endParaRPr lang="ko-KR" altLang="en-US" sz="1200" b="1" i="1" dirty="0" smtClean="0">
              <a:solidFill>
                <a:srgbClr val="CC0066"/>
              </a:solidFill>
              <a:latin typeface="Times New Roman" panose="02020603050405020304" pitchFamily="18" charset="0"/>
              <a:ea typeface="돋움" pitchFamily="50" charset="-127"/>
              <a:cs typeface="Times New Roman" panose="02020603050405020304" pitchFamily="18" charset="0"/>
            </a:endParaRPr>
          </a:p>
        </p:txBody>
      </p:sp>
    </p:spTree>
    <p:extLst>
      <p:ext uri="{BB962C8B-B14F-4D97-AF65-F5344CB8AC3E}">
        <p14:creationId xmlns:p14="http://schemas.microsoft.com/office/powerpoint/2010/main" val="199170229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제목 슬라이드">
    <p:spTree>
      <p:nvGrpSpPr>
        <p:cNvPr id="1" name=""/>
        <p:cNvGrpSpPr/>
        <p:nvPr/>
      </p:nvGrpSpPr>
      <p:grpSpPr>
        <a:xfrm>
          <a:off x="0" y="0"/>
          <a:ext cx="0" cy="0"/>
          <a:chOff x="0" y="0"/>
          <a:chExt cx="0" cy="0"/>
        </a:xfrm>
      </p:grpSpPr>
      <p:sp>
        <p:nvSpPr>
          <p:cNvPr id="8" name="직사각형 7"/>
          <p:cNvSpPr/>
          <p:nvPr userDrawn="1"/>
        </p:nvSpPr>
        <p:spPr>
          <a:xfrm>
            <a:off x="147953" y="0"/>
            <a:ext cx="9758048" cy="533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662">
              <a:solidFill>
                <a:prstClr val="white"/>
              </a:solidFill>
            </a:endParaRPr>
          </a:p>
        </p:txBody>
      </p:sp>
      <p:sp>
        <p:nvSpPr>
          <p:cNvPr id="5" name="직사각형 4"/>
          <p:cNvSpPr/>
          <p:nvPr userDrawn="1"/>
        </p:nvSpPr>
        <p:spPr>
          <a:xfrm>
            <a:off x="-8621" y="0"/>
            <a:ext cx="156575" cy="533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직사각형 5"/>
          <p:cNvSpPr/>
          <p:nvPr userDrawn="1"/>
        </p:nvSpPr>
        <p:spPr>
          <a:xfrm flipV="1">
            <a:off x="147952" y="-3"/>
            <a:ext cx="2366649" cy="7620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 name="Rectangle 20"/>
          <p:cNvSpPr txBox="1">
            <a:spLocks noChangeArrowheads="1"/>
          </p:cNvSpPr>
          <p:nvPr userDrawn="1"/>
        </p:nvSpPr>
        <p:spPr bwMode="auto">
          <a:xfrm>
            <a:off x="4528360" y="6484502"/>
            <a:ext cx="854943" cy="295714"/>
          </a:xfrm>
          <a:prstGeom prst="rect">
            <a:avLst/>
          </a:prstGeom>
          <a:noFill/>
          <a:ln>
            <a:miter lim="800000"/>
            <a:headEnd/>
            <a:tailEnd/>
          </a:ln>
        </p:spPr>
        <p:txBody>
          <a:bodyPr anchor="ctr"/>
          <a:lstStyle/>
          <a:p>
            <a:pPr algn="ctr" fontAlgn="auto">
              <a:spcBef>
                <a:spcPct val="50000"/>
              </a:spcBef>
              <a:spcAft>
                <a:spcPts val="0"/>
              </a:spcAft>
              <a:buClr>
                <a:srgbClr val="000000"/>
              </a:buClr>
              <a:buSzPct val="125000"/>
              <a:buFont typeface="Arial" pitchFamily="34" charset="0"/>
              <a:buNone/>
              <a:defRPr/>
            </a:pPr>
            <a:fld id="{6C369203-F9CA-4376-8797-8658C0F0BD68}" type="slidenum">
              <a:rPr kumimoji="0" lang="en-US" altLang="ko-KR" sz="1200" smtClean="0">
                <a:solidFill>
                  <a:srgbClr val="000000"/>
                </a:solidFill>
                <a:latin typeface="Calibri" panose="020F0502020204030204" pitchFamily="34" charset="0"/>
                <a:ea typeface="Arial Unicode MS" panose="020B0604020202020204" pitchFamily="50" charset="-127"/>
              </a:rPr>
              <a:pPr algn="ctr" fontAlgn="auto">
                <a:spcBef>
                  <a:spcPct val="50000"/>
                </a:spcBef>
                <a:spcAft>
                  <a:spcPts val="0"/>
                </a:spcAft>
                <a:buClr>
                  <a:srgbClr val="000000"/>
                </a:buClr>
                <a:buSzPct val="125000"/>
                <a:buFont typeface="Arial" pitchFamily="34" charset="0"/>
                <a:buNone/>
                <a:defRPr/>
              </a:pPr>
              <a:t>‹#›</a:t>
            </a:fld>
            <a:r>
              <a:rPr kumimoji="0" lang="en-US" altLang="ko-KR" sz="1200" dirty="0" smtClean="0">
                <a:solidFill>
                  <a:srgbClr val="000000"/>
                </a:solidFill>
                <a:latin typeface="Calibri" panose="020F0502020204030204" pitchFamily="34" charset="0"/>
                <a:ea typeface="Arial Unicode MS" panose="020B0604020202020204" pitchFamily="50" charset="-127"/>
              </a:rPr>
              <a:t> / 48</a:t>
            </a:r>
            <a:endParaRPr kumimoji="0" lang="en-US" altLang="ko-KR" sz="1200" dirty="0">
              <a:solidFill>
                <a:srgbClr val="000000"/>
              </a:solidFill>
              <a:latin typeface="Calibri" panose="020F0502020204030204" pitchFamily="34" charset="0"/>
              <a:ea typeface="Arial Unicode MS" panose="020B0604020202020204" pitchFamily="50" charset="-127"/>
            </a:endParaRPr>
          </a:p>
        </p:txBody>
      </p:sp>
      <p:sp>
        <p:nvSpPr>
          <p:cNvPr id="9" name="제목 1"/>
          <p:cNvSpPr>
            <a:spLocks noGrp="1"/>
          </p:cNvSpPr>
          <p:nvPr>
            <p:ph type="title"/>
          </p:nvPr>
        </p:nvSpPr>
        <p:spPr>
          <a:xfrm>
            <a:off x="128464" y="116632"/>
            <a:ext cx="29225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0" lang="ko-KR" altLang="en-US" sz="2000" b="1" dirty="0">
                <a:solidFill>
                  <a:prstClr val="black"/>
                </a:solidFill>
                <a:latin typeface="Calibri" panose="020F0502020204030204"/>
                <a:ea typeface="맑은 고딕" panose="020B0503020000020004" pitchFamily="50" charset="-127"/>
                <a:cs typeface="Arial" panose="020B0604020202020204" pitchFamily="34" charset="0"/>
              </a:defRPr>
            </a:lvl1pPr>
          </a:lstStyle>
          <a:p>
            <a:pPr marL="0" lvl="0" indent="0" fontAlgn="base">
              <a:spcBef>
                <a:spcPct val="50000"/>
              </a:spcBef>
              <a:spcAft>
                <a:spcPct val="0"/>
              </a:spcAft>
              <a:buFont typeface="Wingdings" pitchFamily="2" charset="2"/>
            </a:pPr>
            <a:r>
              <a:rPr lang="ko-KR" altLang="en-US" dirty="0" smtClean="0"/>
              <a:t>마스터 제목 스타일 편집</a:t>
            </a:r>
            <a:endParaRPr lang="ko-KR" altLang="en-US" dirty="0"/>
          </a:p>
        </p:txBody>
      </p:sp>
      <p:sp>
        <p:nvSpPr>
          <p:cNvPr id="10" name="내용 개체 틀 2"/>
          <p:cNvSpPr>
            <a:spLocks noGrp="1"/>
          </p:cNvSpPr>
          <p:nvPr>
            <p:ph idx="1"/>
          </p:nvPr>
        </p:nvSpPr>
        <p:spPr>
          <a:xfrm>
            <a:off x="256397" y="620688"/>
            <a:ext cx="3671198" cy="313932"/>
          </a:xfrm>
          <a:prstGeom prst="rect">
            <a:avLst/>
          </a:prstGeom>
          <a:noFill/>
        </p:spPr>
        <p:txBody>
          <a:bodyPr wrap="none" rtlCol="0">
            <a:spAutoFit/>
          </a:bodyPr>
          <a:lstStyle>
            <a:lvl1pPr marL="268288" indent="-268288" algn="l" defTabSz="914400" rtl="0" eaLnBrk="1" fontAlgn="auto" latinLnBrk="1" hangingPunct="1">
              <a:lnSpc>
                <a:spcPct val="90000"/>
              </a:lnSpc>
              <a:spcBef>
                <a:spcPts val="200"/>
              </a:spcBef>
              <a:spcAft>
                <a:spcPts val="0"/>
              </a:spcAft>
              <a:buClr>
                <a:prstClr val="black"/>
              </a:buClr>
              <a:buFont typeface="Wingdings" pitchFamily="2" charset="2"/>
              <a:buChar char="q"/>
              <a:defRPr kumimoji="0" lang="ko-KR" altLang="en-US" sz="1600" b="1" kern="1200" dirty="0" smtClean="0">
                <a:solidFill>
                  <a:prstClr val="black"/>
                </a:solidFill>
                <a:latin typeface="Calibri" panose="020F0502020204030204"/>
                <a:ea typeface="맑은 고딕" panose="020B0503020000020004" pitchFamily="50" charset="-127"/>
                <a:cs typeface="Calibri" panose="020F0502020204030204" pitchFamily="34" charset="0"/>
              </a:defRPr>
            </a:lvl1pPr>
            <a:lvl2pPr marL="268288" indent="-268288" algn="l" defTabSz="914400" rtl="0" eaLnBrk="1" fontAlgn="auto" latinLnBrk="1" hangingPunct="1">
              <a:lnSpc>
                <a:spcPct val="90000"/>
              </a:lnSpc>
              <a:spcBef>
                <a:spcPts val="200"/>
              </a:spcBef>
              <a:spcAft>
                <a:spcPts val="0"/>
              </a:spcAft>
              <a:buClr>
                <a:prstClr val="black"/>
              </a:buClr>
              <a:buFont typeface="Wingdings" pitchFamily="2" charset="2"/>
              <a:buChar char="q"/>
              <a:defRPr kumimoji="0" lang="ko-KR" altLang="en-US" sz="1400" b="1" kern="1200" dirty="0" smtClean="0">
                <a:solidFill>
                  <a:prstClr val="black"/>
                </a:solidFill>
                <a:latin typeface="Calibri" panose="020F0502020204030204"/>
                <a:ea typeface="맑은 고딕" panose="020B0503020000020004" pitchFamily="50" charset="-127"/>
                <a:cs typeface="Calibri" panose="020F0502020204030204" pitchFamily="34" charset="0"/>
              </a:defRPr>
            </a:lvl2pPr>
            <a:lvl3pPr marL="268288" indent="-268288" algn="l" defTabSz="914400" rtl="0" eaLnBrk="1" fontAlgn="auto" latinLnBrk="1" hangingPunct="1">
              <a:lnSpc>
                <a:spcPct val="90000"/>
              </a:lnSpc>
              <a:spcBef>
                <a:spcPts val="200"/>
              </a:spcBef>
              <a:spcAft>
                <a:spcPts val="0"/>
              </a:spcAft>
              <a:buClr>
                <a:prstClr val="black"/>
              </a:buClr>
              <a:buFont typeface="Wingdings" pitchFamily="2" charset="2"/>
              <a:buChar char="q"/>
              <a:defRPr kumimoji="0" lang="ko-KR" altLang="en-US" sz="1400" b="1" kern="1200" dirty="0" smtClean="0">
                <a:solidFill>
                  <a:prstClr val="black"/>
                </a:solidFill>
                <a:latin typeface="Calibri" panose="020F0502020204030204"/>
                <a:ea typeface="맑은 고딕" panose="020B0503020000020004" pitchFamily="50" charset="-127"/>
                <a:cs typeface="Calibri" panose="020F0502020204030204" pitchFamily="34" charset="0"/>
              </a:defRPr>
            </a:lvl3pPr>
            <a:lvl4pPr marL="268288" indent="-268288" algn="l" defTabSz="914400" rtl="0" eaLnBrk="1" fontAlgn="auto" latinLnBrk="1" hangingPunct="1">
              <a:lnSpc>
                <a:spcPct val="90000"/>
              </a:lnSpc>
              <a:spcBef>
                <a:spcPts val="200"/>
              </a:spcBef>
              <a:spcAft>
                <a:spcPts val="0"/>
              </a:spcAft>
              <a:buClr>
                <a:prstClr val="black"/>
              </a:buClr>
              <a:buFont typeface="Wingdings" pitchFamily="2" charset="2"/>
              <a:buChar char="q"/>
              <a:defRPr kumimoji="0" lang="ko-KR" altLang="en-US" sz="1400" b="1" kern="1200" dirty="0" smtClean="0">
                <a:solidFill>
                  <a:prstClr val="black"/>
                </a:solidFill>
                <a:latin typeface="Calibri" panose="020F0502020204030204"/>
                <a:ea typeface="맑은 고딕" panose="020B0503020000020004" pitchFamily="50" charset="-127"/>
                <a:cs typeface="Calibri" panose="020F0502020204030204" pitchFamily="34" charset="0"/>
              </a:defRPr>
            </a:lvl4pPr>
            <a:lvl5pPr marL="268288" indent="-268288" algn="l" defTabSz="914400" rtl="0" eaLnBrk="1" fontAlgn="auto" latinLnBrk="1" hangingPunct="1">
              <a:lnSpc>
                <a:spcPct val="90000"/>
              </a:lnSpc>
              <a:spcBef>
                <a:spcPts val="200"/>
              </a:spcBef>
              <a:spcAft>
                <a:spcPts val="0"/>
              </a:spcAft>
              <a:buClr>
                <a:prstClr val="black"/>
              </a:buClr>
              <a:buFont typeface="Wingdings" pitchFamily="2" charset="2"/>
              <a:buChar char="q"/>
              <a:defRPr kumimoji="0" lang="ko-KR" altLang="en-US" sz="1400" b="1" kern="1200" dirty="0" smtClean="0">
                <a:solidFill>
                  <a:prstClr val="black"/>
                </a:solidFill>
                <a:latin typeface="Calibri" panose="020F0502020204030204"/>
                <a:ea typeface="맑은 고딕" panose="020B0503020000020004" pitchFamily="50" charset="-127"/>
                <a:cs typeface="Calibri" panose="020F0502020204030204" pitchFamily="34" charset="0"/>
              </a:defRPr>
            </a:lvl5pPr>
          </a:lstStyle>
          <a:p>
            <a:pPr marL="266700" lvl="0" indent="-257175" fontAlgn="base">
              <a:spcBef>
                <a:spcPts val="600"/>
              </a:spcBef>
              <a:spcAft>
                <a:spcPct val="0"/>
              </a:spcAft>
              <a:buFont typeface="LG스마트체 Regular" panose="020B0600000101010101" pitchFamily="50" charset="-127"/>
              <a:buChar char="▣"/>
            </a:pPr>
            <a:r>
              <a:rPr lang="ko-KR" altLang="en-US" dirty="0" smtClean="0"/>
              <a:t>마스터 텍스트 스타일을 편집합니다</a:t>
            </a:r>
          </a:p>
        </p:txBody>
      </p:sp>
      <p:sp>
        <p:nvSpPr>
          <p:cNvPr id="12" name="TextBox 11"/>
          <p:cNvSpPr txBox="1"/>
          <p:nvPr userDrawn="1"/>
        </p:nvSpPr>
        <p:spPr>
          <a:xfrm>
            <a:off x="6972391" y="6464369"/>
            <a:ext cx="1653017" cy="276999"/>
          </a:xfrm>
          <a:prstGeom prst="rect">
            <a:avLst/>
          </a:prstGeom>
          <a:noFill/>
        </p:spPr>
        <p:txBody>
          <a:bodyPr wrap="none" rtlCol="0">
            <a:spAutoFit/>
          </a:bodyPr>
          <a:lstStyle/>
          <a:p>
            <a:pPr eaLnBrk="0" latinLnBrk="0" hangingPunct="0"/>
            <a:r>
              <a:rPr lang="en-US" altLang="ko-KR" sz="1200" b="1" i="1" dirty="0" smtClean="0">
                <a:solidFill>
                  <a:srgbClr val="CC0066"/>
                </a:solidFill>
                <a:latin typeface="Times New Roman" panose="02020603050405020304" pitchFamily="18" charset="0"/>
                <a:ea typeface="돋움" pitchFamily="50" charset="-127"/>
                <a:cs typeface="Times New Roman" panose="02020603050405020304" pitchFamily="18" charset="0"/>
              </a:rPr>
              <a:t>JLR-LGE Confidential</a:t>
            </a:r>
            <a:endParaRPr lang="ko-KR" altLang="en-US" sz="1200" b="1" i="1" dirty="0" smtClean="0">
              <a:solidFill>
                <a:srgbClr val="CC0066"/>
              </a:solidFill>
              <a:latin typeface="Times New Roman" panose="02020603050405020304" pitchFamily="18" charset="0"/>
              <a:ea typeface="돋움" pitchFamily="50" charset="-127"/>
              <a:cs typeface="Times New Roman" panose="02020603050405020304" pitchFamily="18" charset="0"/>
            </a:endParaRPr>
          </a:p>
        </p:txBody>
      </p:sp>
    </p:spTree>
    <p:extLst>
      <p:ext uri="{BB962C8B-B14F-4D97-AF65-F5344CB8AC3E}">
        <p14:creationId xmlns:p14="http://schemas.microsoft.com/office/powerpoint/2010/main" val="284590849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제목 슬라이드">
    <p:spTree>
      <p:nvGrpSpPr>
        <p:cNvPr id="1" name=""/>
        <p:cNvGrpSpPr/>
        <p:nvPr/>
      </p:nvGrpSpPr>
      <p:grpSpPr>
        <a:xfrm>
          <a:off x="0" y="0"/>
          <a:ext cx="0" cy="0"/>
          <a:chOff x="0" y="0"/>
          <a:chExt cx="0" cy="0"/>
        </a:xfrm>
      </p:grpSpPr>
      <p:sp>
        <p:nvSpPr>
          <p:cNvPr id="8" name="직사각형 7"/>
          <p:cNvSpPr/>
          <p:nvPr userDrawn="1"/>
        </p:nvSpPr>
        <p:spPr>
          <a:xfrm>
            <a:off x="147953" y="0"/>
            <a:ext cx="9758048" cy="533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662">
              <a:solidFill>
                <a:prstClr val="white"/>
              </a:solidFill>
            </a:endParaRPr>
          </a:p>
        </p:txBody>
      </p:sp>
      <p:sp>
        <p:nvSpPr>
          <p:cNvPr id="5" name="직사각형 4"/>
          <p:cNvSpPr/>
          <p:nvPr userDrawn="1"/>
        </p:nvSpPr>
        <p:spPr>
          <a:xfrm>
            <a:off x="-8621" y="0"/>
            <a:ext cx="156575" cy="533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직사각형 5"/>
          <p:cNvSpPr/>
          <p:nvPr userDrawn="1"/>
        </p:nvSpPr>
        <p:spPr>
          <a:xfrm flipV="1">
            <a:off x="147952" y="-3"/>
            <a:ext cx="2366649" cy="7620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7" name="Rectangle 20"/>
          <p:cNvSpPr txBox="1">
            <a:spLocks noChangeArrowheads="1"/>
          </p:cNvSpPr>
          <p:nvPr userDrawn="1"/>
        </p:nvSpPr>
        <p:spPr bwMode="auto">
          <a:xfrm>
            <a:off x="4528360" y="6484502"/>
            <a:ext cx="854943" cy="295714"/>
          </a:xfrm>
          <a:prstGeom prst="rect">
            <a:avLst/>
          </a:prstGeom>
          <a:noFill/>
          <a:ln>
            <a:miter lim="800000"/>
            <a:headEnd/>
            <a:tailEnd/>
          </a:ln>
        </p:spPr>
        <p:txBody>
          <a:bodyPr anchor="ctr"/>
          <a:lstStyle/>
          <a:p>
            <a:pPr algn="ctr" fontAlgn="auto">
              <a:spcBef>
                <a:spcPct val="50000"/>
              </a:spcBef>
              <a:spcAft>
                <a:spcPts val="0"/>
              </a:spcAft>
              <a:buClr>
                <a:srgbClr val="000000"/>
              </a:buClr>
              <a:buSzPct val="125000"/>
              <a:buFont typeface="Arial" pitchFamily="34" charset="0"/>
              <a:buNone/>
              <a:defRPr/>
            </a:pPr>
            <a:fld id="{6C369203-F9CA-4376-8797-8658C0F0BD68}" type="slidenum">
              <a:rPr kumimoji="0" lang="en-US" altLang="ko-KR" sz="1200" smtClean="0">
                <a:solidFill>
                  <a:srgbClr val="000000"/>
                </a:solidFill>
                <a:latin typeface="Calibri" panose="020F0502020204030204" pitchFamily="34" charset="0"/>
                <a:ea typeface="Arial Unicode MS" panose="020B0604020202020204" pitchFamily="50" charset="-127"/>
              </a:rPr>
              <a:pPr algn="ctr" fontAlgn="auto">
                <a:spcBef>
                  <a:spcPct val="50000"/>
                </a:spcBef>
                <a:spcAft>
                  <a:spcPts val="0"/>
                </a:spcAft>
                <a:buClr>
                  <a:srgbClr val="000000"/>
                </a:buClr>
                <a:buSzPct val="125000"/>
                <a:buFont typeface="Arial" pitchFamily="34" charset="0"/>
                <a:buNone/>
                <a:defRPr/>
              </a:pPr>
              <a:t>‹#›</a:t>
            </a:fld>
            <a:r>
              <a:rPr kumimoji="0" lang="en-US" altLang="ko-KR" sz="1200" dirty="0" smtClean="0">
                <a:solidFill>
                  <a:srgbClr val="000000"/>
                </a:solidFill>
                <a:latin typeface="Calibri" panose="020F0502020204030204" pitchFamily="34" charset="0"/>
                <a:ea typeface="Arial Unicode MS" panose="020B0604020202020204" pitchFamily="50" charset="-127"/>
              </a:rPr>
              <a:t> / 48</a:t>
            </a:r>
            <a:endParaRPr kumimoji="0" lang="en-US" altLang="ko-KR" sz="1200" dirty="0">
              <a:solidFill>
                <a:srgbClr val="000000"/>
              </a:solidFill>
              <a:latin typeface="Calibri" panose="020F0502020204030204" pitchFamily="34" charset="0"/>
              <a:ea typeface="Arial Unicode MS" panose="020B0604020202020204" pitchFamily="50" charset="-127"/>
            </a:endParaRPr>
          </a:p>
        </p:txBody>
      </p:sp>
      <p:sp>
        <p:nvSpPr>
          <p:cNvPr id="9" name="제목 1"/>
          <p:cNvSpPr>
            <a:spLocks noGrp="1"/>
          </p:cNvSpPr>
          <p:nvPr>
            <p:ph type="title"/>
          </p:nvPr>
        </p:nvSpPr>
        <p:spPr>
          <a:xfrm>
            <a:off x="128464" y="116632"/>
            <a:ext cx="29225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0" lang="ko-KR" altLang="en-US" sz="2000" b="1" dirty="0">
                <a:solidFill>
                  <a:prstClr val="black"/>
                </a:solidFill>
                <a:latin typeface="Calibri" panose="020F0502020204030204"/>
                <a:ea typeface="맑은 고딕" panose="020B0503020000020004" pitchFamily="50" charset="-127"/>
                <a:cs typeface="Arial" panose="020B0604020202020204" pitchFamily="34" charset="0"/>
              </a:defRPr>
            </a:lvl1pPr>
          </a:lstStyle>
          <a:p>
            <a:pPr marL="0" lvl="0" indent="0" fontAlgn="base">
              <a:spcBef>
                <a:spcPct val="50000"/>
              </a:spcBef>
              <a:spcAft>
                <a:spcPct val="0"/>
              </a:spcAft>
              <a:buFont typeface="Wingdings" pitchFamily="2" charset="2"/>
            </a:pPr>
            <a:r>
              <a:rPr lang="ko-KR" altLang="en-US" dirty="0" smtClean="0"/>
              <a:t>마스터 제목 스타일 편집</a:t>
            </a:r>
            <a:endParaRPr lang="ko-KR" altLang="en-US" dirty="0"/>
          </a:p>
        </p:txBody>
      </p:sp>
      <p:sp>
        <p:nvSpPr>
          <p:cNvPr id="12" name="TextBox 11"/>
          <p:cNvSpPr txBox="1"/>
          <p:nvPr userDrawn="1"/>
        </p:nvSpPr>
        <p:spPr>
          <a:xfrm>
            <a:off x="6972391" y="6464369"/>
            <a:ext cx="1653017" cy="276999"/>
          </a:xfrm>
          <a:prstGeom prst="rect">
            <a:avLst/>
          </a:prstGeom>
          <a:noFill/>
        </p:spPr>
        <p:txBody>
          <a:bodyPr wrap="none" rtlCol="0">
            <a:spAutoFit/>
          </a:bodyPr>
          <a:lstStyle/>
          <a:p>
            <a:pPr eaLnBrk="0" latinLnBrk="0" hangingPunct="0"/>
            <a:r>
              <a:rPr lang="en-US" altLang="ko-KR" sz="1200" b="1" i="1" dirty="0" smtClean="0">
                <a:solidFill>
                  <a:srgbClr val="CC0066"/>
                </a:solidFill>
                <a:latin typeface="Times New Roman" panose="02020603050405020304" pitchFamily="18" charset="0"/>
                <a:ea typeface="돋움" pitchFamily="50" charset="-127"/>
                <a:cs typeface="Times New Roman" panose="02020603050405020304" pitchFamily="18" charset="0"/>
              </a:rPr>
              <a:t>JLR-LGE Confidential</a:t>
            </a:r>
            <a:endParaRPr lang="ko-KR" altLang="en-US" sz="1200" b="1" i="1" dirty="0" smtClean="0">
              <a:solidFill>
                <a:srgbClr val="CC0066"/>
              </a:solidFill>
              <a:latin typeface="Times New Roman" panose="02020603050405020304" pitchFamily="18" charset="0"/>
              <a:ea typeface="돋움" pitchFamily="50" charset="-127"/>
              <a:cs typeface="Times New Roman" panose="02020603050405020304" pitchFamily="18" charset="0"/>
            </a:endParaRPr>
          </a:p>
        </p:txBody>
      </p:sp>
    </p:spTree>
    <p:extLst>
      <p:ext uri="{BB962C8B-B14F-4D97-AF65-F5344CB8AC3E}">
        <p14:creationId xmlns:p14="http://schemas.microsoft.com/office/powerpoint/2010/main" val="220315869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제목 슬라이드">
    <p:spTree>
      <p:nvGrpSpPr>
        <p:cNvPr id="1" name=""/>
        <p:cNvGrpSpPr/>
        <p:nvPr/>
      </p:nvGrpSpPr>
      <p:grpSpPr>
        <a:xfrm>
          <a:off x="0" y="0"/>
          <a:ext cx="0" cy="0"/>
          <a:chOff x="0" y="0"/>
          <a:chExt cx="0" cy="0"/>
        </a:xfrm>
      </p:grpSpPr>
      <p:sp>
        <p:nvSpPr>
          <p:cNvPr id="8" name="직사각형 7"/>
          <p:cNvSpPr/>
          <p:nvPr userDrawn="1"/>
        </p:nvSpPr>
        <p:spPr>
          <a:xfrm>
            <a:off x="147953" y="0"/>
            <a:ext cx="9758048" cy="533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662">
              <a:solidFill>
                <a:prstClr val="white"/>
              </a:solidFill>
            </a:endParaRPr>
          </a:p>
        </p:txBody>
      </p:sp>
      <p:sp>
        <p:nvSpPr>
          <p:cNvPr id="5" name="직사각형 4"/>
          <p:cNvSpPr/>
          <p:nvPr userDrawn="1"/>
        </p:nvSpPr>
        <p:spPr>
          <a:xfrm>
            <a:off x="-8621" y="0"/>
            <a:ext cx="156575" cy="533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직사각형 5"/>
          <p:cNvSpPr/>
          <p:nvPr userDrawn="1"/>
        </p:nvSpPr>
        <p:spPr>
          <a:xfrm flipV="1">
            <a:off x="147952" y="-3"/>
            <a:ext cx="2366649" cy="7620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9" name="제목 1"/>
          <p:cNvSpPr>
            <a:spLocks noGrp="1"/>
          </p:cNvSpPr>
          <p:nvPr>
            <p:ph type="title"/>
          </p:nvPr>
        </p:nvSpPr>
        <p:spPr>
          <a:xfrm>
            <a:off x="128464" y="116632"/>
            <a:ext cx="29225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0" lang="ko-KR" altLang="en-US" sz="2000" b="1" dirty="0">
                <a:solidFill>
                  <a:prstClr val="black"/>
                </a:solidFill>
                <a:latin typeface="Calibri" panose="020F0502020204030204"/>
                <a:ea typeface="맑은 고딕" panose="020B0503020000020004" pitchFamily="50" charset="-127"/>
                <a:cs typeface="Arial" panose="020B0604020202020204" pitchFamily="34" charset="0"/>
              </a:defRPr>
            </a:lvl1pPr>
          </a:lstStyle>
          <a:p>
            <a:pPr marL="0" lvl="0" indent="0" fontAlgn="base">
              <a:spcBef>
                <a:spcPct val="50000"/>
              </a:spcBef>
              <a:spcAft>
                <a:spcPct val="0"/>
              </a:spcAft>
              <a:buFont typeface="Wingdings" pitchFamily="2" charset="2"/>
            </a:pPr>
            <a:r>
              <a:rPr lang="ko-KR" altLang="en-US" dirty="0" smtClean="0"/>
              <a:t>마스터 제목 스타일 편집</a:t>
            </a:r>
            <a:endParaRPr lang="ko-KR" altLang="en-US" dirty="0"/>
          </a:p>
        </p:txBody>
      </p:sp>
      <p:sp>
        <p:nvSpPr>
          <p:cNvPr id="10" name="내용 개체 틀 2"/>
          <p:cNvSpPr>
            <a:spLocks noGrp="1"/>
          </p:cNvSpPr>
          <p:nvPr>
            <p:ph idx="1"/>
          </p:nvPr>
        </p:nvSpPr>
        <p:spPr>
          <a:xfrm>
            <a:off x="256397" y="620688"/>
            <a:ext cx="3671198" cy="313932"/>
          </a:xfrm>
          <a:prstGeom prst="rect">
            <a:avLst/>
          </a:prstGeom>
          <a:noFill/>
        </p:spPr>
        <p:txBody>
          <a:bodyPr wrap="none" rtlCol="0">
            <a:spAutoFit/>
          </a:bodyPr>
          <a:lstStyle>
            <a:lvl1pPr marL="268288" indent="-268288" algn="l" defTabSz="914400" rtl="0" eaLnBrk="1" fontAlgn="auto" latinLnBrk="1" hangingPunct="1">
              <a:lnSpc>
                <a:spcPct val="90000"/>
              </a:lnSpc>
              <a:spcBef>
                <a:spcPts val="200"/>
              </a:spcBef>
              <a:spcAft>
                <a:spcPts val="0"/>
              </a:spcAft>
              <a:buClr>
                <a:prstClr val="black"/>
              </a:buClr>
              <a:buFont typeface="Wingdings" pitchFamily="2" charset="2"/>
              <a:buChar char="q"/>
              <a:defRPr kumimoji="0" lang="ko-KR" altLang="en-US" sz="1600" b="1" kern="1200" dirty="0" smtClean="0">
                <a:solidFill>
                  <a:prstClr val="black"/>
                </a:solidFill>
                <a:latin typeface="Calibri" panose="020F0502020204030204"/>
                <a:ea typeface="맑은 고딕" panose="020B0503020000020004" pitchFamily="50" charset="-127"/>
                <a:cs typeface="Calibri" panose="020F0502020204030204" pitchFamily="34" charset="0"/>
              </a:defRPr>
            </a:lvl1pPr>
            <a:lvl2pPr marL="268288" indent="-268288" algn="l" defTabSz="914400" rtl="0" eaLnBrk="1" fontAlgn="auto" latinLnBrk="1" hangingPunct="1">
              <a:lnSpc>
                <a:spcPct val="90000"/>
              </a:lnSpc>
              <a:spcBef>
                <a:spcPts val="200"/>
              </a:spcBef>
              <a:spcAft>
                <a:spcPts val="0"/>
              </a:spcAft>
              <a:buClr>
                <a:prstClr val="black"/>
              </a:buClr>
              <a:buFont typeface="Wingdings" pitchFamily="2" charset="2"/>
              <a:buChar char="q"/>
              <a:defRPr kumimoji="0" lang="ko-KR" altLang="en-US" sz="1400" b="1" kern="1200" dirty="0" smtClean="0">
                <a:solidFill>
                  <a:prstClr val="black"/>
                </a:solidFill>
                <a:latin typeface="Calibri" panose="020F0502020204030204"/>
                <a:ea typeface="맑은 고딕" panose="020B0503020000020004" pitchFamily="50" charset="-127"/>
                <a:cs typeface="Calibri" panose="020F0502020204030204" pitchFamily="34" charset="0"/>
              </a:defRPr>
            </a:lvl2pPr>
            <a:lvl3pPr marL="268288" indent="-268288" algn="l" defTabSz="914400" rtl="0" eaLnBrk="1" fontAlgn="auto" latinLnBrk="1" hangingPunct="1">
              <a:lnSpc>
                <a:spcPct val="90000"/>
              </a:lnSpc>
              <a:spcBef>
                <a:spcPts val="200"/>
              </a:spcBef>
              <a:spcAft>
                <a:spcPts val="0"/>
              </a:spcAft>
              <a:buClr>
                <a:prstClr val="black"/>
              </a:buClr>
              <a:buFont typeface="Wingdings" pitchFamily="2" charset="2"/>
              <a:buChar char="q"/>
              <a:defRPr kumimoji="0" lang="ko-KR" altLang="en-US" sz="1400" b="1" kern="1200" dirty="0" smtClean="0">
                <a:solidFill>
                  <a:prstClr val="black"/>
                </a:solidFill>
                <a:latin typeface="Calibri" panose="020F0502020204030204"/>
                <a:ea typeface="맑은 고딕" panose="020B0503020000020004" pitchFamily="50" charset="-127"/>
                <a:cs typeface="Calibri" panose="020F0502020204030204" pitchFamily="34" charset="0"/>
              </a:defRPr>
            </a:lvl3pPr>
            <a:lvl4pPr marL="268288" indent="-268288" algn="l" defTabSz="914400" rtl="0" eaLnBrk="1" fontAlgn="auto" latinLnBrk="1" hangingPunct="1">
              <a:lnSpc>
                <a:spcPct val="90000"/>
              </a:lnSpc>
              <a:spcBef>
                <a:spcPts val="200"/>
              </a:spcBef>
              <a:spcAft>
                <a:spcPts val="0"/>
              </a:spcAft>
              <a:buClr>
                <a:prstClr val="black"/>
              </a:buClr>
              <a:buFont typeface="Wingdings" pitchFamily="2" charset="2"/>
              <a:buChar char="q"/>
              <a:defRPr kumimoji="0" lang="ko-KR" altLang="en-US" sz="1400" b="1" kern="1200" dirty="0" smtClean="0">
                <a:solidFill>
                  <a:prstClr val="black"/>
                </a:solidFill>
                <a:latin typeface="Calibri" panose="020F0502020204030204"/>
                <a:ea typeface="맑은 고딕" panose="020B0503020000020004" pitchFamily="50" charset="-127"/>
                <a:cs typeface="Calibri" panose="020F0502020204030204" pitchFamily="34" charset="0"/>
              </a:defRPr>
            </a:lvl4pPr>
            <a:lvl5pPr marL="268288" indent="-268288" algn="l" defTabSz="914400" rtl="0" eaLnBrk="1" fontAlgn="auto" latinLnBrk="1" hangingPunct="1">
              <a:lnSpc>
                <a:spcPct val="90000"/>
              </a:lnSpc>
              <a:spcBef>
                <a:spcPts val="200"/>
              </a:spcBef>
              <a:spcAft>
                <a:spcPts val="0"/>
              </a:spcAft>
              <a:buClr>
                <a:prstClr val="black"/>
              </a:buClr>
              <a:buFont typeface="Wingdings" pitchFamily="2" charset="2"/>
              <a:buChar char="q"/>
              <a:defRPr kumimoji="0" lang="ko-KR" altLang="en-US" sz="1400" b="1" kern="1200" dirty="0" smtClean="0">
                <a:solidFill>
                  <a:prstClr val="black"/>
                </a:solidFill>
                <a:latin typeface="Calibri" panose="020F0502020204030204"/>
                <a:ea typeface="맑은 고딕" panose="020B0503020000020004" pitchFamily="50" charset="-127"/>
                <a:cs typeface="Calibri" panose="020F0502020204030204" pitchFamily="34" charset="0"/>
              </a:defRPr>
            </a:lvl5pPr>
          </a:lstStyle>
          <a:p>
            <a:pPr marL="266700" lvl="0" indent="-257175" fontAlgn="base">
              <a:spcBef>
                <a:spcPts val="600"/>
              </a:spcBef>
              <a:spcAft>
                <a:spcPct val="0"/>
              </a:spcAft>
              <a:buFont typeface="LG스마트체 Regular" panose="020B0600000101010101" pitchFamily="50" charset="-127"/>
              <a:buChar char="▣"/>
            </a:pPr>
            <a:r>
              <a:rPr lang="ko-KR" altLang="en-US" dirty="0" smtClean="0"/>
              <a:t>마스터 텍스트 스타일을 편집합니다</a:t>
            </a:r>
          </a:p>
        </p:txBody>
      </p:sp>
      <p:sp>
        <p:nvSpPr>
          <p:cNvPr id="12" name="TextBox 11"/>
          <p:cNvSpPr txBox="1"/>
          <p:nvPr userDrawn="1"/>
        </p:nvSpPr>
        <p:spPr>
          <a:xfrm>
            <a:off x="6972391" y="6464369"/>
            <a:ext cx="1653017" cy="276999"/>
          </a:xfrm>
          <a:prstGeom prst="rect">
            <a:avLst/>
          </a:prstGeom>
          <a:noFill/>
        </p:spPr>
        <p:txBody>
          <a:bodyPr wrap="none" rtlCol="0">
            <a:spAutoFit/>
          </a:bodyPr>
          <a:lstStyle/>
          <a:p>
            <a:pPr eaLnBrk="0" latinLnBrk="0" hangingPunct="0"/>
            <a:r>
              <a:rPr lang="en-US" altLang="ko-KR" sz="1200" b="1" i="1" dirty="0" smtClean="0">
                <a:solidFill>
                  <a:srgbClr val="CC0066"/>
                </a:solidFill>
                <a:latin typeface="Times New Roman" panose="02020603050405020304" pitchFamily="18" charset="0"/>
                <a:ea typeface="돋움" pitchFamily="50" charset="-127"/>
                <a:cs typeface="Times New Roman" panose="02020603050405020304" pitchFamily="18" charset="0"/>
              </a:rPr>
              <a:t>JLR-LGE Confidential</a:t>
            </a:r>
            <a:endParaRPr lang="ko-KR" altLang="en-US" sz="1200" b="1" i="1" dirty="0" smtClean="0">
              <a:solidFill>
                <a:srgbClr val="CC0066"/>
              </a:solidFill>
              <a:latin typeface="Times New Roman" panose="02020603050405020304" pitchFamily="18" charset="0"/>
              <a:ea typeface="돋움" pitchFamily="50" charset="-127"/>
              <a:cs typeface="Times New Roman" panose="02020603050405020304" pitchFamily="18" charset="0"/>
            </a:endParaRPr>
          </a:p>
        </p:txBody>
      </p:sp>
    </p:spTree>
    <p:extLst>
      <p:ext uri="{BB962C8B-B14F-4D97-AF65-F5344CB8AC3E}">
        <p14:creationId xmlns:p14="http://schemas.microsoft.com/office/powerpoint/2010/main" val="18272512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제목 슬라이드">
    <p:spTree>
      <p:nvGrpSpPr>
        <p:cNvPr id="1" name=""/>
        <p:cNvGrpSpPr/>
        <p:nvPr/>
      </p:nvGrpSpPr>
      <p:grpSpPr>
        <a:xfrm>
          <a:off x="0" y="0"/>
          <a:ext cx="0" cy="0"/>
          <a:chOff x="0" y="0"/>
          <a:chExt cx="0" cy="0"/>
        </a:xfrm>
      </p:grpSpPr>
      <p:sp>
        <p:nvSpPr>
          <p:cNvPr id="8" name="직사각형 7"/>
          <p:cNvSpPr/>
          <p:nvPr userDrawn="1"/>
        </p:nvSpPr>
        <p:spPr>
          <a:xfrm>
            <a:off x="147953" y="0"/>
            <a:ext cx="9758048" cy="533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kumimoji="0" lang="ko-KR" altLang="en-US" sz="1662">
              <a:solidFill>
                <a:prstClr val="white"/>
              </a:solidFill>
            </a:endParaRPr>
          </a:p>
        </p:txBody>
      </p:sp>
      <p:sp>
        <p:nvSpPr>
          <p:cNvPr id="5" name="직사각형 4"/>
          <p:cNvSpPr/>
          <p:nvPr userDrawn="1"/>
        </p:nvSpPr>
        <p:spPr>
          <a:xfrm>
            <a:off x="-8621" y="0"/>
            <a:ext cx="156575" cy="5334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6" name="직사각형 5"/>
          <p:cNvSpPr/>
          <p:nvPr userDrawn="1"/>
        </p:nvSpPr>
        <p:spPr>
          <a:xfrm flipV="1">
            <a:off x="147952" y="-3"/>
            <a:ext cx="2366649" cy="7620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9" name="제목 1"/>
          <p:cNvSpPr>
            <a:spLocks noGrp="1"/>
          </p:cNvSpPr>
          <p:nvPr>
            <p:ph type="title"/>
          </p:nvPr>
        </p:nvSpPr>
        <p:spPr>
          <a:xfrm>
            <a:off x="128464" y="116632"/>
            <a:ext cx="29225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0" lang="ko-KR" altLang="en-US" sz="2000" b="1" dirty="0">
                <a:solidFill>
                  <a:prstClr val="black"/>
                </a:solidFill>
                <a:latin typeface="Calibri" panose="020F0502020204030204"/>
                <a:ea typeface="맑은 고딕" panose="020B0503020000020004" pitchFamily="50" charset="-127"/>
                <a:cs typeface="Arial" panose="020B0604020202020204" pitchFamily="34" charset="0"/>
              </a:defRPr>
            </a:lvl1pPr>
          </a:lstStyle>
          <a:p>
            <a:pPr marL="0" lvl="0" indent="0" fontAlgn="base">
              <a:spcBef>
                <a:spcPct val="50000"/>
              </a:spcBef>
              <a:spcAft>
                <a:spcPct val="0"/>
              </a:spcAft>
              <a:buFont typeface="Wingdings" pitchFamily="2" charset="2"/>
            </a:pPr>
            <a:r>
              <a:rPr lang="ko-KR" altLang="en-US" dirty="0" smtClean="0"/>
              <a:t>마스터 제목 스타일 편집</a:t>
            </a:r>
            <a:endParaRPr lang="ko-KR" altLang="en-US" dirty="0"/>
          </a:p>
        </p:txBody>
      </p:sp>
      <p:sp>
        <p:nvSpPr>
          <p:cNvPr id="11" name="TextBox 10"/>
          <p:cNvSpPr txBox="1"/>
          <p:nvPr userDrawn="1"/>
        </p:nvSpPr>
        <p:spPr>
          <a:xfrm>
            <a:off x="6972391" y="6464369"/>
            <a:ext cx="1653017" cy="276999"/>
          </a:xfrm>
          <a:prstGeom prst="rect">
            <a:avLst/>
          </a:prstGeom>
          <a:noFill/>
        </p:spPr>
        <p:txBody>
          <a:bodyPr wrap="none" rtlCol="0">
            <a:spAutoFit/>
          </a:bodyPr>
          <a:lstStyle/>
          <a:p>
            <a:pPr eaLnBrk="0" latinLnBrk="0" hangingPunct="0"/>
            <a:r>
              <a:rPr lang="en-US" altLang="ko-KR" sz="1200" b="1" i="1" dirty="0" smtClean="0">
                <a:solidFill>
                  <a:srgbClr val="CC0066"/>
                </a:solidFill>
                <a:latin typeface="Times New Roman" panose="02020603050405020304" pitchFamily="18" charset="0"/>
                <a:ea typeface="돋움" pitchFamily="50" charset="-127"/>
                <a:cs typeface="Times New Roman" panose="02020603050405020304" pitchFamily="18" charset="0"/>
              </a:rPr>
              <a:t>JLR-LGE Confidential</a:t>
            </a:r>
            <a:endParaRPr lang="ko-KR" altLang="en-US" sz="1200" b="1" i="1" dirty="0" smtClean="0">
              <a:solidFill>
                <a:srgbClr val="CC0066"/>
              </a:solidFill>
              <a:latin typeface="Times New Roman" panose="02020603050405020304" pitchFamily="18" charset="0"/>
              <a:ea typeface="돋움" pitchFamily="50" charset="-127"/>
              <a:cs typeface="Times New Roman" panose="02020603050405020304" pitchFamily="18" charset="0"/>
            </a:endParaRPr>
          </a:p>
        </p:txBody>
      </p:sp>
    </p:spTree>
    <p:extLst>
      <p:ext uri="{BB962C8B-B14F-4D97-AF65-F5344CB8AC3E}">
        <p14:creationId xmlns:p14="http://schemas.microsoft.com/office/powerpoint/2010/main" val="45943127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1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제목 및 내용">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76865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5400" cy="1143000"/>
          </a:xfrm>
          <a:prstGeom prst="rect">
            <a:avLst/>
          </a:prstGeom>
        </p:spPr>
        <p:txBody>
          <a:bodyPr/>
          <a:lstStyle/>
          <a:p>
            <a:r>
              <a:rPr lang="en-US" smtClean="0"/>
              <a:t>Click to edit Master title style</a:t>
            </a:r>
            <a:endParaRPr lang="sv-SE"/>
          </a:p>
        </p:txBody>
      </p:sp>
      <p:sp>
        <p:nvSpPr>
          <p:cNvPr id="3" name="Content Placeholder 2"/>
          <p:cNvSpPr>
            <a:spLocks noGrp="1"/>
          </p:cNvSpPr>
          <p:nvPr>
            <p:ph idx="1"/>
          </p:nvPr>
        </p:nvSpPr>
        <p:spPr>
          <a:xfrm>
            <a:off x="896013" y="1600201"/>
            <a:ext cx="8113977"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Rectangle 4"/>
          <p:cNvSpPr>
            <a:spLocks noGrp="1" noChangeArrowheads="1"/>
          </p:cNvSpPr>
          <p:nvPr>
            <p:ph type="dt" sz="half" idx="10"/>
          </p:nvPr>
        </p:nvSpPr>
        <p:spPr>
          <a:xfrm>
            <a:off x="495300" y="6597651"/>
            <a:ext cx="2311400" cy="123825"/>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384550" y="6597651"/>
            <a:ext cx="3136900" cy="123825"/>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7099300" y="6597651"/>
            <a:ext cx="2311400" cy="123825"/>
          </a:xfrm>
          <a:prstGeom prst="rect">
            <a:avLst/>
          </a:prstGeom>
          <a:ln/>
        </p:spPr>
        <p:txBody>
          <a:bodyPr/>
          <a:lstStyle>
            <a:lvl1pPr>
              <a:defRPr/>
            </a:lvl1pPr>
          </a:lstStyle>
          <a:p>
            <a:pPr>
              <a:defRPr/>
            </a:pPr>
            <a:fld id="{106AEF70-2E17-4FD8-8C98-AC33D25B27F6}" type="slidenum">
              <a:rPr lang="en-US"/>
              <a:pPr>
                <a:defRPr/>
              </a:pPr>
              <a:t>‹#›</a:t>
            </a:fld>
            <a:endParaRPr lang="en-US"/>
          </a:p>
        </p:txBody>
      </p:sp>
    </p:spTree>
    <p:extLst>
      <p:ext uri="{BB962C8B-B14F-4D97-AF65-F5344CB8AC3E}">
        <p14:creationId xmlns:p14="http://schemas.microsoft.com/office/powerpoint/2010/main" val="151359332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1"/>
          <p:cNvPicPr>
            <a:picLocks noChangeAspect="1" noChangeArrowheads="1"/>
          </p:cNvPicPr>
          <p:nvPr userDrawn="1"/>
        </p:nvPicPr>
        <p:blipFill>
          <a:blip r:embed="rId10" cstate="print"/>
          <a:srcRect/>
          <a:stretch>
            <a:fillRect/>
          </a:stretch>
        </p:blipFill>
        <p:spPr bwMode="auto">
          <a:xfrm>
            <a:off x="8976412" y="6366194"/>
            <a:ext cx="768993" cy="360000"/>
          </a:xfrm>
          <a:prstGeom prst="rect">
            <a:avLst/>
          </a:prstGeom>
          <a:noFill/>
          <a:ln w="9525">
            <a:noFill/>
            <a:miter lim="800000"/>
            <a:headEnd/>
            <a:tailEnd/>
          </a:ln>
        </p:spPr>
      </p:pic>
      <p:pic>
        <p:nvPicPr>
          <p:cNvPr id="8" name="그림 7" descr="JLR-FT.jpg"/>
          <p:cNvPicPr>
            <a:picLocks noChangeAspect="1"/>
          </p:cNvPicPr>
          <p:nvPr userDrawn="1"/>
        </p:nvPicPr>
        <p:blipFill>
          <a:blip r:embed="rId11" cstate="print"/>
          <a:stretch>
            <a:fillRect/>
          </a:stretch>
        </p:blipFill>
        <p:spPr>
          <a:xfrm>
            <a:off x="128466" y="6453336"/>
            <a:ext cx="913662" cy="340687"/>
          </a:xfrm>
          <a:prstGeom prst="rect">
            <a:avLst/>
          </a:prstGeom>
        </p:spPr>
      </p:pic>
    </p:spTree>
    <p:extLst>
      <p:ext uri="{BB962C8B-B14F-4D97-AF65-F5344CB8AC3E}">
        <p14:creationId xmlns:p14="http://schemas.microsoft.com/office/powerpoint/2010/main" val="2952387416"/>
      </p:ext>
    </p:extLst>
  </p:cSld>
  <p:clrMap bg1="lt1" tx1="dk1" bg2="lt2" tx2="dk2" accent1="accent1" accent2="accent2" accent3="accent3" accent4="accent4" accent5="accent5" accent6="accent6" hlink="hlink" folHlink="folHlink"/>
  <p:sldLayoutIdLst>
    <p:sldLayoutId id="2147485729" r:id="rId1"/>
    <p:sldLayoutId id="2147485730" r:id="rId2"/>
    <p:sldLayoutId id="2147485731" r:id="rId3"/>
    <p:sldLayoutId id="2147485732" r:id="rId4"/>
    <p:sldLayoutId id="2147485733" r:id="rId5"/>
    <p:sldLayoutId id="2147485734" r:id="rId6"/>
    <p:sldLayoutId id="2147485735" r:id="rId7"/>
    <p:sldLayoutId id="2147485736" r:id="rId8"/>
  </p:sldLayoutIdLst>
  <p:timing>
    <p:tnLst>
      <p:par>
        <p:cTn id="1" dur="indefinite" restart="never" nodeType="tmRoot"/>
      </p:par>
    </p:tnLst>
  </p:timing>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Hoai.tran@lge.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package" Target="../embeddings/Microsoft_PowerPoint_Presentation1.pptx"/></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4233527" y="5630750"/>
            <a:ext cx="1479892" cy="338554"/>
          </a:xfrm>
          <a:prstGeom prst="rect">
            <a:avLst/>
          </a:prstGeom>
        </p:spPr>
        <p:txBody>
          <a:bodyPr wrap="none">
            <a:spAutoFit/>
          </a:bodyPr>
          <a:lstStyle/>
          <a:p>
            <a:pPr>
              <a:defRPr/>
            </a:pPr>
            <a:r>
              <a:rPr lang="en-US" altLang="fr-FR" sz="1600" b="1" dirty="0" smtClean="0">
                <a:effectLst>
                  <a:outerShdw blurRad="38100" dist="38100" dir="2700000" algn="tl">
                    <a:srgbClr val="000000">
                      <a:alpha val="43137"/>
                    </a:srgbClr>
                  </a:outerShdw>
                </a:effectLst>
                <a:latin typeface="Calibri" pitchFamily="34" charset="0"/>
                <a:ea typeface="LG스마트체 Bold" panose="020B0600000101010101" pitchFamily="50" charset="-127"/>
                <a:cs typeface="Arial" panose="020B0604020202020204" pitchFamily="34" charset="0"/>
              </a:rPr>
              <a:t>25</a:t>
            </a:r>
            <a:r>
              <a:rPr lang="en-US" altLang="fr-FR" sz="1600" b="1" baseline="30000" dirty="0" smtClean="0">
                <a:effectLst>
                  <a:outerShdw blurRad="38100" dist="38100" dir="2700000" algn="tl">
                    <a:srgbClr val="000000">
                      <a:alpha val="43137"/>
                    </a:srgbClr>
                  </a:outerShdw>
                </a:effectLst>
                <a:latin typeface="Calibri" pitchFamily="34" charset="0"/>
                <a:ea typeface="LG스마트체 Bold" panose="020B0600000101010101" pitchFamily="50" charset="-127"/>
                <a:cs typeface="Arial" panose="020B0604020202020204" pitchFamily="34" charset="0"/>
              </a:rPr>
              <a:t>th</a:t>
            </a:r>
            <a:r>
              <a:rPr lang="en-US" altLang="fr-FR" sz="1600" b="1" dirty="0" smtClean="0">
                <a:effectLst>
                  <a:outerShdw blurRad="38100" dist="38100" dir="2700000" algn="tl">
                    <a:srgbClr val="000000">
                      <a:alpha val="43137"/>
                    </a:srgbClr>
                  </a:outerShdw>
                </a:effectLst>
                <a:latin typeface="Calibri" pitchFamily="34" charset="0"/>
                <a:ea typeface="LG스마트체 Bold" panose="020B0600000101010101" pitchFamily="50" charset="-127"/>
                <a:cs typeface="Arial" panose="020B0604020202020204" pitchFamily="34" charset="0"/>
              </a:rPr>
              <a:t> April 2022 </a:t>
            </a:r>
            <a:endParaRPr lang="fr-FR" altLang="fr-FR" sz="1600" b="1" dirty="0">
              <a:effectLst>
                <a:outerShdw blurRad="38100" dist="38100" dir="2700000" algn="tl">
                  <a:srgbClr val="000000">
                    <a:alpha val="43137"/>
                  </a:srgbClr>
                </a:outerShdw>
              </a:effectLst>
              <a:latin typeface="Calibri" pitchFamily="34" charset="0"/>
              <a:ea typeface="LG스마트체 Bold" panose="020B0600000101010101" pitchFamily="50" charset="-127"/>
              <a:cs typeface="Arial" panose="020B0604020202020204" pitchFamily="34" charset="0"/>
            </a:endParaRPr>
          </a:p>
        </p:txBody>
      </p:sp>
      <p:sp>
        <p:nvSpPr>
          <p:cNvPr id="4" name="직사각형 3"/>
          <p:cNvSpPr/>
          <p:nvPr/>
        </p:nvSpPr>
        <p:spPr>
          <a:xfrm>
            <a:off x="1" y="1268760"/>
            <a:ext cx="9905999" cy="1676400"/>
          </a:xfrm>
          <a:prstGeom prst="rect">
            <a:avLst/>
          </a:prstGeom>
          <a:solidFill>
            <a:srgbClr val="40404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400" dirty="0" smtClean="0">
                <a:latin typeface="Calibri" pitchFamily="34" charset="0"/>
              </a:rPr>
              <a:t>NGTP Service Manager</a:t>
            </a:r>
          </a:p>
          <a:p>
            <a:pPr algn="ctr"/>
            <a:r>
              <a:rPr lang="en-US" altLang="ko-KR" sz="4400" dirty="0" smtClean="0">
                <a:latin typeface="Calibri" pitchFamily="34" charset="0"/>
              </a:rPr>
              <a:t>JLR VDC</a:t>
            </a:r>
            <a:endParaRPr lang="en-US" altLang="ko-KR" sz="4400" dirty="0">
              <a:latin typeface="Calibri" pitchFamily="34" charset="0"/>
            </a:endParaRPr>
          </a:p>
        </p:txBody>
      </p:sp>
      <p:cxnSp>
        <p:nvCxnSpPr>
          <p:cNvPr id="3" name="직선 연결선 2"/>
          <p:cNvCxnSpPr/>
          <p:nvPr/>
        </p:nvCxnSpPr>
        <p:spPr>
          <a:xfrm>
            <a:off x="1137692" y="2780928"/>
            <a:ext cx="7696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직사각형 6"/>
          <p:cNvSpPr/>
          <p:nvPr/>
        </p:nvSpPr>
        <p:spPr>
          <a:xfrm>
            <a:off x="3008784" y="5984122"/>
            <a:ext cx="4503349" cy="369332"/>
          </a:xfrm>
          <a:prstGeom prst="rect">
            <a:avLst/>
          </a:prstGeom>
        </p:spPr>
        <p:txBody>
          <a:bodyPr wrap="none">
            <a:spAutoFit/>
          </a:bodyPr>
          <a:lstStyle/>
          <a:p>
            <a:r>
              <a:rPr lang="en-US" altLang="ko-KR" b="1" dirty="0" smtClean="0">
                <a:effectLst>
                  <a:outerShdw blurRad="38100" dist="38100" dir="2700000" algn="tl">
                    <a:srgbClr val="000000">
                      <a:alpha val="43137"/>
                    </a:srgbClr>
                  </a:outerShdw>
                </a:effectLst>
                <a:latin typeface="Calibri" pitchFamily="34" charset="0"/>
                <a:ea typeface="LG스마트체 Bold" panose="020B0600000101010101" pitchFamily="50" charset="-127"/>
                <a:cs typeface="Arial" panose="020B0604020202020204" pitchFamily="34" charset="0"/>
                <a:hlinkClick r:id="rId2"/>
              </a:rPr>
              <a:t>(Harry) hoai.tran@lge.com</a:t>
            </a:r>
            <a:r>
              <a:rPr lang="en-US" altLang="ko-KR" b="1" dirty="0" smtClean="0">
                <a:effectLst>
                  <a:outerShdw blurRad="38100" dist="38100" dir="2700000" algn="tl">
                    <a:srgbClr val="000000">
                      <a:alpha val="43137"/>
                    </a:srgbClr>
                  </a:outerShdw>
                </a:effectLst>
                <a:latin typeface="Calibri" pitchFamily="34" charset="0"/>
                <a:ea typeface="LG스마트체 Bold" panose="020B0600000101010101" pitchFamily="50" charset="-127"/>
                <a:cs typeface="Arial" panose="020B0604020202020204" pitchFamily="34" charset="0"/>
              </a:rPr>
              <a:t> LG </a:t>
            </a:r>
            <a:r>
              <a:rPr lang="en-US" altLang="ko-KR" b="1" dirty="0">
                <a:effectLst>
                  <a:outerShdw blurRad="38100" dist="38100" dir="2700000" algn="tl">
                    <a:srgbClr val="000000">
                      <a:alpha val="43137"/>
                    </a:srgbClr>
                  </a:outerShdw>
                </a:effectLst>
                <a:latin typeface="Calibri" pitchFamily="34" charset="0"/>
                <a:ea typeface="LG스마트체 Bold" panose="020B0600000101010101" pitchFamily="50" charset="-127"/>
                <a:cs typeface="Arial" panose="020B0604020202020204" pitchFamily="34" charset="0"/>
              </a:rPr>
              <a:t>Electronics Inc.</a:t>
            </a:r>
            <a:endParaRPr lang="ko-KR" altLang="en-US" dirty="0"/>
          </a:p>
        </p:txBody>
      </p:sp>
    </p:spTree>
    <p:extLst>
      <p:ext uri="{BB962C8B-B14F-4D97-AF65-F5344CB8AC3E}">
        <p14:creationId xmlns:p14="http://schemas.microsoft.com/office/powerpoint/2010/main" val="42854071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64" y="116632"/>
            <a:ext cx="4169668" cy="286232"/>
          </a:xfrm>
        </p:spPr>
        <p:txBody>
          <a:bodyPr/>
          <a:lstStyle/>
          <a:p>
            <a:r>
              <a:rPr lang="en-US" altLang="ko-KR" sz="1400" dirty="0" smtClean="0"/>
              <a:t>3. NGTP Functions - </a:t>
            </a:r>
            <a:r>
              <a:rPr lang="en-US" sz="1400" dirty="0" smtClean="0">
                <a:solidFill>
                  <a:schemeClr val="tx1"/>
                </a:solidFill>
              </a:rPr>
              <a:t>Retry mechanism in NGTP service </a:t>
            </a:r>
            <a:endParaRPr lang="en-US" sz="1400" dirty="0">
              <a:solidFill>
                <a:schemeClr val="tx1"/>
              </a:solidFill>
            </a:endParaRPr>
          </a:p>
        </p:txBody>
      </p:sp>
      <p:sp>
        <p:nvSpPr>
          <p:cNvPr id="4" name="Rectangle 3"/>
          <p:cNvSpPr/>
          <p:nvPr/>
        </p:nvSpPr>
        <p:spPr>
          <a:xfrm>
            <a:off x="2144688" y="1052736"/>
            <a:ext cx="1368152" cy="432048"/>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NGTP</a:t>
            </a:r>
            <a:endParaRPr lang="en-US" sz="1400" dirty="0">
              <a:solidFill>
                <a:schemeClr val="tx1"/>
              </a:solidFill>
            </a:endParaRPr>
          </a:p>
        </p:txBody>
      </p:sp>
      <p:sp>
        <p:nvSpPr>
          <p:cNvPr id="5" name="Rectangle 4"/>
          <p:cNvSpPr/>
          <p:nvPr/>
        </p:nvSpPr>
        <p:spPr>
          <a:xfrm>
            <a:off x="7257256" y="1052736"/>
            <a:ext cx="1368152" cy="43204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TSP</a:t>
            </a:r>
            <a:endParaRPr lang="en-US" sz="1400" dirty="0">
              <a:solidFill>
                <a:schemeClr val="tx1"/>
              </a:solidFill>
            </a:endParaRPr>
          </a:p>
        </p:txBody>
      </p:sp>
      <p:sp>
        <p:nvSpPr>
          <p:cNvPr id="6" name="Rectangle 5"/>
          <p:cNvSpPr/>
          <p:nvPr/>
        </p:nvSpPr>
        <p:spPr>
          <a:xfrm>
            <a:off x="2783045" y="1484784"/>
            <a:ext cx="45719" cy="52565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0" name="Rectangle 9"/>
          <p:cNvSpPr/>
          <p:nvPr/>
        </p:nvSpPr>
        <p:spPr>
          <a:xfrm>
            <a:off x="7913023" y="1484784"/>
            <a:ext cx="51555" cy="52565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 name="Rectangle 10"/>
          <p:cNvSpPr/>
          <p:nvPr/>
        </p:nvSpPr>
        <p:spPr>
          <a:xfrm>
            <a:off x="2846495" y="2520611"/>
            <a:ext cx="4344686" cy="272609"/>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NGTP Send fail  due to  Network issue, Backend issue ,external API issue …</a:t>
            </a:r>
            <a:r>
              <a:rPr lang="en-US" sz="1000" dirty="0" err="1" smtClean="0">
                <a:solidFill>
                  <a:schemeClr val="tx1"/>
                </a:solidFill>
              </a:rPr>
              <a:t>etc</a:t>
            </a:r>
            <a:endParaRPr lang="en-US" sz="1000" dirty="0">
              <a:solidFill>
                <a:schemeClr val="tx1"/>
              </a:solidFill>
            </a:endParaRPr>
          </a:p>
        </p:txBody>
      </p:sp>
      <p:cxnSp>
        <p:nvCxnSpPr>
          <p:cNvPr id="13" name="Straight Arrow Connector 12"/>
          <p:cNvCxnSpPr/>
          <p:nvPr/>
        </p:nvCxnSpPr>
        <p:spPr>
          <a:xfrm>
            <a:off x="2845011" y="1809797"/>
            <a:ext cx="50045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551557" y="1498652"/>
            <a:ext cx="1656184" cy="261610"/>
          </a:xfrm>
          <a:prstGeom prst="rect">
            <a:avLst/>
          </a:prstGeom>
          <a:noFill/>
        </p:spPr>
        <p:txBody>
          <a:bodyPr wrap="square" rtlCol="0">
            <a:spAutoFit/>
          </a:bodyPr>
          <a:lstStyle/>
          <a:p>
            <a:r>
              <a:rPr lang="en-US" sz="1100" dirty="0" smtClean="0"/>
              <a:t>Send NGTP message</a:t>
            </a:r>
            <a:endParaRPr lang="en-US" sz="1100" dirty="0"/>
          </a:p>
        </p:txBody>
      </p:sp>
      <p:sp>
        <p:nvSpPr>
          <p:cNvPr id="19" name="Multiply 18"/>
          <p:cNvSpPr/>
          <p:nvPr/>
        </p:nvSpPr>
        <p:spPr>
          <a:xfrm>
            <a:off x="6431460" y="1675494"/>
            <a:ext cx="432048" cy="28597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cxnSp>
        <p:nvCxnSpPr>
          <p:cNvPr id="20" name="Straight Arrow Connector 19"/>
          <p:cNvCxnSpPr/>
          <p:nvPr/>
        </p:nvCxnSpPr>
        <p:spPr>
          <a:xfrm>
            <a:off x="2837075" y="5157192"/>
            <a:ext cx="500455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92765" y="4793211"/>
            <a:ext cx="2174395" cy="261610"/>
          </a:xfrm>
          <a:prstGeom prst="rect">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100" dirty="0" smtClean="0"/>
              <a:t>Retry send NGTP message</a:t>
            </a:r>
            <a:endParaRPr lang="en-US" sz="1100" dirty="0"/>
          </a:p>
        </p:txBody>
      </p:sp>
      <p:sp>
        <p:nvSpPr>
          <p:cNvPr id="22" name="TextBox 21"/>
          <p:cNvSpPr txBox="1"/>
          <p:nvPr/>
        </p:nvSpPr>
        <p:spPr>
          <a:xfrm>
            <a:off x="8129047" y="1769500"/>
            <a:ext cx="1872208" cy="253916"/>
          </a:xfrm>
          <a:prstGeom prst="rect">
            <a:avLst/>
          </a:prstGeom>
          <a:noFill/>
        </p:spPr>
        <p:txBody>
          <a:bodyPr wrap="square" rtlCol="0">
            <a:spAutoFit/>
          </a:bodyPr>
          <a:lstStyle/>
          <a:p>
            <a:r>
              <a:rPr lang="en-US" sz="1050" dirty="0" smtClean="0"/>
              <a:t>.</a:t>
            </a:r>
            <a:endParaRPr lang="en-US" sz="1050" dirty="0"/>
          </a:p>
        </p:txBody>
      </p:sp>
      <p:sp>
        <p:nvSpPr>
          <p:cNvPr id="23" name="Rectangle 22"/>
          <p:cNvSpPr/>
          <p:nvPr/>
        </p:nvSpPr>
        <p:spPr>
          <a:xfrm>
            <a:off x="2852428" y="2122603"/>
            <a:ext cx="4332820" cy="339782"/>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If this is the first time retry then create retry object</a:t>
            </a:r>
            <a:endParaRPr lang="en-US" sz="1000" dirty="0">
              <a:solidFill>
                <a:schemeClr val="tx1"/>
              </a:solidFill>
            </a:endParaRPr>
          </a:p>
        </p:txBody>
      </p:sp>
      <p:sp>
        <p:nvSpPr>
          <p:cNvPr id="24" name="Rectangle 23"/>
          <p:cNvSpPr/>
          <p:nvPr/>
        </p:nvSpPr>
        <p:spPr>
          <a:xfrm>
            <a:off x="2837075" y="4384603"/>
            <a:ext cx="4032448" cy="194765"/>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Get message from retry map </a:t>
            </a:r>
            <a:r>
              <a:rPr lang="en-US" sz="1000" dirty="0">
                <a:solidFill>
                  <a:schemeClr val="tx1"/>
                </a:solidFill>
              </a:rPr>
              <a:t>a</a:t>
            </a:r>
            <a:r>
              <a:rPr lang="en-US" sz="1000" dirty="0" smtClean="0">
                <a:solidFill>
                  <a:schemeClr val="tx1"/>
                </a:solidFill>
              </a:rPr>
              <a:t>nd push back to priority QUEUE</a:t>
            </a:r>
            <a:endParaRPr lang="en-US" sz="1000" dirty="0">
              <a:solidFill>
                <a:schemeClr val="tx1"/>
              </a:solidFill>
            </a:endParaRPr>
          </a:p>
        </p:txBody>
      </p:sp>
      <p:sp>
        <p:nvSpPr>
          <p:cNvPr id="25" name="Rectangle 24"/>
          <p:cNvSpPr/>
          <p:nvPr/>
        </p:nvSpPr>
        <p:spPr>
          <a:xfrm>
            <a:off x="2845011" y="2835520"/>
            <a:ext cx="2903976" cy="217009"/>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Calculate retry delay time  &amp; increase number retry</a:t>
            </a:r>
            <a:endParaRPr lang="en-US" sz="1000" dirty="0">
              <a:solidFill>
                <a:schemeClr val="tx1"/>
              </a:solidFill>
            </a:endParaRPr>
          </a:p>
        </p:txBody>
      </p:sp>
      <p:sp>
        <p:nvSpPr>
          <p:cNvPr id="26" name="Rectangle 25"/>
          <p:cNvSpPr/>
          <p:nvPr/>
        </p:nvSpPr>
        <p:spPr>
          <a:xfrm>
            <a:off x="125576" y="1030288"/>
            <a:ext cx="1368152" cy="43204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Application</a:t>
            </a:r>
            <a:endParaRPr lang="en-US" sz="1400" dirty="0">
              <a:solidFill>
                <a:schemeClr val="tx1"/>
              </a:solidFill>
            </a:endParaRPr>
          </a:p>
        </p:txBody>
      </p:sp>
      <p:sp>
        <p:nvSpPr>
          <p:cNvPr id="27" name="Rectangle 26"/>
          <p:cNvSpPr/>
          <p:nvPr/>
        </p:nvSpPr>
        <p:spPr>
          <a:xfrm>
            <a:off x="763933" y="1462336"/>
            <a:ext cx="45719" cy="499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28" name="Straight Arrow Connector 27"/>
          <p:cNvCxnSpPr/>
          <p:nvPr/>
        </p:nvCxnSpPr>
        <p:spPr>
          <a:xfrm flipH="1">
            <a:off x="809652" y="5856665"/>
            <a:ext cx="19602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271074" y="5494038"/>
            <a:ext cx="775781" cy="261610"/>
          </a:xfrm>
          <a:prstGeom prst="rect">
            <a:avLst/>
          </a:prstGeom>
          <a:solidFill>
            <a:schemeClr val="accent2">
              <a:lumMod val="20000"/>
              <a:lumOff val="80000"/>
            </a:schemeClr>
          </a:solidFill>
        </p:spPr>
        <p:txBody>
          <a:bodyPr wrap="square" rtlCol="0">
            <a:spAutoFit/>
          </a:bodyPr>
          <a:lstStyle/>
          <a:p>
            <a:r>
              <a:rPr lang="en-US" sz="1100" dirty="0" smtClean="0"/>
              <a:t>Send fail</a:t>
            </a:r>
            <a:endParaRPr lang="en-US" sz="1100" dirty="0"/>
          </a:p>
        </p:txBody>
      </p:sp>
      <p:sp>
        <p:nvSpPr>
          <p:cNvPr id="36" name="Rectangle 35"/>
          <p:cNvSpPr/>
          <p:nvPr/>
        </p:nvSpPr>
        <p:spPr>
          <a:xfrm>
            <a:off x="2845011" y="5698709"/>
            <a:ext cx="3047670" cy="29206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Out of number retries or delay time retry message = 0</a:t>
            </a:r>
            <a:endParaRPr lang="en-US" sz="1000" dirty="0">
              <a:solidFill>
                <a:schemeClr val="tx1"/>
              </a:solidFill>
            </a:endParaRPr>
          </a:p>
        </p:txBody>
      </p:sp>
      <p:cxnSp>
        <p:nvCxnSpPr>
          <p:cNvPr id="37" name="Straight Arrow Connector 36"/>
          <p:cNvCxnSpPr/>
          <p:nvPr/>
        </p:nvCxnSpPr>
        <p:spPr>
          <a:xfrm flipH="1">
            <a:off x="822795" y="3421084"/>
            <a:ext cx="19602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346434" y="3058458"/>
            <a:ext cx="775781" cy="261610"/>
          </a:xfrm>
          <a:prstGeom prst="rect">
            <a:avLst/>
          </a:prstGeom>
          <a:solidFill>
            <a:schemeClr val="accent2">
              <a:lumMod val="20000"/>
              <a:lumOff val="80000"/>
            </a:schemeClr>
          </a:solidFill>
        </p:spPr>
        <p:txBody>
          <a:bodyPr wrap="square" rtlCol="0">
            <a:spAutoFit/>
          </a:bodyPr>
          <a:lstStyle/>
          <a:p>
            <a:r>
              <a:rPr lang="en-US" sz="1100" dirty="0" smtClean="0"/>
              <a:t>Send fail</a:t>
            </a:r>
            <a:endParaRPr lang="en-US" sz="1100" dirty="0"/>
          </a:p>
        </p:txBody>
      </p:sp>
      <p:sp>
        <p:nvSpPr>
          <p:cNvPr id="39" name="Rectangle 38"/>
          <p:cNvSpPr/>
          <p:nvPr/>
        </p:nvSpPr>
        <p:spPr>
          <a:xfrm>
            <a:off x="2852428" y="3273400"/>
            <a:ext cx="2688502" cy="25781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Message send over SMS but data disconnected</a:t>
            </a:r>
            <a:endParaRPr lang="en-US" sz="1000" dirty="0">
              <a:solidFill>
                <a:schemeClr val="tx1"/>
              </a:solidFill>
            </a:endParaRPr>
          </a:p>
        </p:txBody>
      </p:sp>
      <p:sp>
        <p:nvSpPr>
          <p:cNvPr id="40" name="Rectangle 39"/>
          <p:cNvSpPr/>
          <p:nvPr/>
        </p:nvSpPr>
        <p:spPr>
          <a:xfrm>
            <a:off x="2845011" y="3711557"/>
            <a:ext cx="5032704" cy="47441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smtClean="0">
                <a:solidFill>
                  <a:schemeClr val="tx1"/>
                </a:solidFill>
              </a:rPr>
              <a:t>Data connected = true</a:t>
            </a:r>
          </a:p>
          <a:p>
            <a:r>
              <a:rPr lang="en-US" sz="1000" dirty="0" smtClean="0">
                <a:solidFill>
                  <a:schemeClr val="tx1"/>
                </a:solidFill>
              </a:rPr>
              <a:t>Or (Data connected = false and first time retry = true)</a:t>
            </a:r>
          </a:p>
          <a:p>
            <a:r>
              <a:rPr lang="en-US" sz="1000" dirty="0" smtClean="0">
                <a:solidFill>
                  <a:schemeClr val="tx1"/>
                </a:solidFill>
              </a:rPr>
              <a:t>Then push message to retry map</a:t>
            </a:r>
          </a:p>
        </p:txBody>
      </p:sp>
      <p:sp>
        <p:nvSpPr>
          <p:cNvPr id="41" name="Rectangle 40"/>
          <p:cNvSpPr/>
          <p:nvPr/>
        </p:nvSpPr>
        <p:spPr>
          <a:xfrm>
            <a:off x="2852428" y="6195519"/>
            <a:ext cx="2688502" cy="25781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Clean up message</a:t>
            </a:r>
            <a:endParaRPr lang="en-US" sz="1000" dirty="0">
              <a:solidFill>
                <a:schemeClr val="tx1"/>
              </a:solidFill>
            </a:endParaRPr>
          </a:p>
        </p:txBody>
      </p:sp>
    </p:spTree>
    <p:extLst>
      <p:ext uri="{BB962C8B-B14F-4D97-AF65-F5344CB8AC3E}">
        <p14:creationId xmlns:p14="http://schemas.microsoft.com/office/powerpoint/2010/main" val="10883853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64" y="116632"/>
            <a:ext cx="4817922" cy="286232"/>
          </a:xfrm>
        </p:spPr>
        <p:txBody>
          <a:bodyPr/>
          <a:lstStyle/>
          <a:p>
            <a:r>
              <a:rPr lang="en-US" altLang="ko-KR" sz="1400" dirty="0"/>
              <a:t>3. NGTP Functions </a:t>
            </a:r>
            <a:r>
              <a:rPr lang="en-US" altLang="ko-KR" sz="1400" dirty="0" smtClean="0"/>
              <a:t>- </a:t>
            </a:r>
            <a:r>
              <a:rPr lang="en-US" sz="1400" dirty="0" smtClean="0"/>
              <a:t>Messages </a:t>
            </a:r>
            <a:r>
              <a:rPr lang="en-US" sz="1400" dirty="0"/>
              <a:t>fragmentation and </a:t>
            </a:r>
            <a:r>
              <a:rPr lang="en-US" sz="1400" dirty="0" smtClean="0"/>
              <a:t>resemblance </a:t>
            </a:r>
            <a:endParaRPr lang="en-US" sz="1400" dirty="0">
              <a:solidFill>
                <a:schemeClr val="tx1"/>
              </a:solidFill>
            </a:endParaRPr>
          </a:p>
        </p:txBody>
      </p:sp>
      <p:sp>
        <p:nvSpPr>
          <p:cNvPr id="4" name="Rectangle 3"/>
          <p:cNvSpPr/>
          <p:nvPr/>
        </p:nvSpPr>
        <p:spPr>
          <a:xfrm>
            <a:off x="2144688" y="1052736"/>
            <a:ext cx="1368152" cy="432048"/>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NGTP</a:t>
            </a:r>
            <a:endParaRPr lang="en-US" sz="1400" dirty="0">
              <a:solidFill>
                <a:schemeClr val="tx1"/>
              </a:solidFill>
            </a:endParaRPr>
          </a:p>
        </p:txBody>
      </p:sp>
      <p:sp>
        <p:nvSpPr>
          <p:cNvPr id="5" name="Rectangle 4"/>
          <p:cNvSpPr/>
          <p:nvPr/>
        </p:nvSpPr>
        <p:spPr>
          <a:xfrm>
            <a:off x="7257256" y="1052736"/>
            <a:ext cx="1368152" cy="43204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TSP</a:t>
            </a:r>
            <a:endParaRPr lang="en-US" sz="1400" dirty="0">
              <a:solidFill>
                <a:schemeClr val="tx1"/>
              </a:solidFill>
            </a:endParaRPr>
          </a:p>
        </p:txBody>
      </p:sp>
      <p:sp>
        <p:nvSpPr>
          <p:cNvPr id="6" name="Rectangle 5"/>
          <p:cNvSpPr/>
          <p:nvPr/>
        </p:nvSpPr>
        <p:spPr>
          <a:xfrm>
            <a:off x="2783045" y="1484784"/>
            <a:ext cx="45719" cy="52565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0" name="Rectangle 9"/>
          <p:cNvSpPr/>
          <p:nvPr/>
        </p:nvSpPr>
        <p:spPr>
          <a:xfrm>
            <a:off x="7913023" y="1484784"/>
            <a:ext cx="51555" cy="52565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3" name="Straight Arrow Connector 12"/>
          <p:cNvCxnSpPr/>
          <p:nvPr/>
        </p:nvCxnSpPr>
        <p:spPr>
          <a:xfrm flipH="1" flipV="1">
            <a:off x="2843091" y="2445763"/>
            <a:ext cx="5069932" cy="12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739333" y="2033645"/>
            <a:ext cx="5256584" cy="261610"/>
          </a:xfrm>
          <a:prstGeom prst="rect">
            <a:avLst/>
          </a:prstGeom>
          <a:solidFill>
            <a:schemeClr val="accent2">
              <a:lumMod val="60000"/>
              <a:lumOff val="40000"/>
            </a:schemeClr>
          </a:solidFill>
        </p:spPr>
        <p:txBody>
          <a:bodyPr wrap="square" rtlCol="0">
            <a:spAutoFit/>
          </a:bodyPr>
          <a:lstStyle/>
          <a:p>
            <a:r>
              <a:rPr lang="en-US" sz="1100" dirty="0" smtClean="0"/>
              <a:t>Send fragment x/15  ( Header includes </a:t>
            </a:r>
            <a:r>
              <a:rPr lang="en-US" sz="1100" dirty="0" err="1" smtClean="0"/>
              <a:t>fragmentId</a:t>
            </a:r>
            <a:r>
              <a:rPr lang="en-US" sz="1100" dirty="0" smtClean="0"/>
              <a:t> and numbers of fragments)</a:t>
            </a:r>
            <a:endParaRPr lang="en-US" sz="1100" dirty="0"/>
          </a:p>
        </p:txBody>
      </p:sp>
      <p:sp>
        <p:nvSpPr>
          <p:cNvPr id="26" name="Rectangle 25"/>
          <p:cNvSpPr/>
          <p:nvPr/>
        </p:nvSpPr>
        <p:spPr>
          <a:xfrm>
            <a:off x="125576" y="1030288"/>
            <a:ext cx="1368152" cy="432048"/>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Application</a:t>
            </a:r>
            <a:endParaRPr lang="en-US" sz="1400" dirty="0">
              <a:solidFill>
                <a:schemeClr val="tx1"/>
              </a:solidFill>
            </a:endParaRPr>
          </a:p>
        </p:txBody>
      </p:sp>
      <p:sp>
        <p:nvSpPr>
          <p:cNvPr id="27" name="Rectangle 26"/>
          <p:cNvSpPr/>
          <p:nvPr/>
        </p:nvSpPr>
        <p:spPr>
          <a:xfrm>
            <a:off x="763933" y="1462336"/>
            <a:ext cx="45719" cy="4991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35" name="Straight Arrow Connector 34"/>
          <p:cNvCxnSpPr/>
          <p:nvPr/>
        </p:nvCxnSpPr>
        <p:spPr>
          <a:xfrm flipH="1" flipV="1">
            <a:off x="2847493" y="3411671"/>
            <a:ext cx="5069932" cy="121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561974" y="2980227"/>
            <a:ext cx="1656184" cy="261610"/>
          </a:xfrm>
          <a:prstGeom prst="rect">
            <a:avLst/>
          </a:prstGeom>
          <a:solidFill>
            <a:schemeClr val="accent2">
              <a:lumMod val="60000"/>
              <a:lumOff val="40000"/>
            </a:schemeClr>
          </a:solidFill>
        </p:spPr>
        <p:txBody>
          <a:bodyPr wrap="square" rtlCol="0">
            <a:spAutoFit/>
          </a:bodyPr>
          <a:lstStyle/>
          <a:p>
            <a:r>
              <a:rPr lang="en-US" sz="1100" dirty="0" smtClean="0"/>
              <a:t>Send fragment 15/15 </a:t>
            </a:r>
            <a:endParaRPr lang="en-US" sz="1100" dirty="0"/>
          </a:p>
        </p:txBody>
      </p:sp>
      <p:sp>
        <p:nvSpPr>
          <p:cNvPr id="14" name="TextBox 13"/>
          <p:cNvSpPr txBox="1"/>
          <p:nvPr/>
        </p:nvSpPr>
        <p:spPr>
          <a:xfrm>
            <a:off x="2844485" y="3538660"/>
            <a:ext cx="3340060" cy="261610"/>
          </a:xfrm>
          <a:prstGeom prst="rect">
            <a:avLst/>
          </a:prstGeom>
          <a:noFill/>
          <a:ln>
            <a:solidFill>
              <a:schemeClr val="tx1"/>
            </a:solidFill>
          </a:ln>
        </p:spPr>
        <p:txBody>
          <a:bodyPr wrap="square" rtlCol="0">
            <a:spAutoFit/>
          </a:bodyPr>
          <a:lstStyle/>
          <a:p>
            <a:r>
              <a:rPr lang="en-US" sz="1100" dirty="0" smtClean="0"/>
              <a:t>Received all fragments </a:t>
            </a:r>
            <a:r>
              <a:rPr lang="en-US" sz="1100" dirty="0" smtClean="0">
                <a:sym typeface="Wingdings" panose="05000000000000000000" pitchFamily="2" charset="2"/>
              </a:rPr>
              <a:t>resemble all fragments</a:t>
            </a:r>
            <a:endParaRPr lang="en-US" sz="1100" dirty="0"/>
          </a:p>
        </p:txBody>
      </p:sp>
      <p:cxnSp>
        <p:nvCxnSpPr>
          <p:cNvPr id="43" name="Straight Arrow Connector 42"/>
          <p:cNvCxnSpPr/>
          <p:nvPr/>
        </p:nvCxnSpPr>
        <p:spPr>
          <a:xfrm>
            <a:off x="2858623" y="4073252"/>
            <a:ext cx="506288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586758" y="4105122"/>
            <a:ext cx="1656184" cy="261610"/>
          </a:xfrm>
          <a:prstGeom prst="rect">
            <a:avLst/>
          </a:prstGeom>
          <a:solidFill>
            <a:schemeClr val="accent2">
              <a:lumMod val="60000"/>
              <a:lumOff val="40000"/>
            </a:schemeClr>
          </a:solidFill>
        </p:spPr>
        <p:txBody>
          <a:bodyPr wrap="square" rtlCol="0">
            <a:spAutoFit/>
          </a:bodyPr>
          <a:lstStyle/>
          <a:p>
            <a:r>
              <a:rPr lang="en-US" sz="1100" dirty="0" smtClean="0"/>
              <a:t>Send </a:t>
            </a:r>
            <a:r>
              <a:rPr lang="en-US" sz="1100" dirty="0" err="1" smtClean="0"/>
              <a:t>dspt</a:t>
            </a:r>
            <a:r>
              <a:rPr lang="en-US" sz="1100" dirty="0" smtClean="0"/>
              <a:t> </a:t>
            </a:r>
            <a:r>
              <a:rPr lang="en-US" sz="1100" dirty="0" err="1" smtClean="0"/>
              <a:t>ack</a:t>
            </a:r>
            <a:r>
              <a:rPr lang="en-US" sz="1100" dirty="0" smtClean="0"/>
              <a:t> </a:t>
            </a:r>
            <a:endParaRPr lang="en-US" sz="1100" dirty="0"/>
          </a:p>
        </p:txBody>
      </p:sp>
      <p:cxnSp>
        <p:nvCxnSpPr>
          <p:cNvPr id="45" name="Straight Arrow Connector 44"/>
          <p:cNvCxnSpPr/>
          <p:nvPr/>
        </p:nvCxnSpPr>
        <p:spPr>
          <a:xfrm flipH="1" flipV="1">
            <a:off x="829159" y="6299464"/>
            <a:ext cx="1961087" cy="71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46400" y="5949280"/>
            <a:ext cx="1656184" cy="261610"/>
          </a:xfrm>
          <a:prstGeom prst="rect">
            <a:avLst/>
          </a:prstGeom>
          <a:solidFill>
            <a:schemeClr val="accent2">
              <a:lumMod val="60000"/>
              <a:lumOff val="40000"/>
            </a:schemeClr>
          </a:solidFill>
        </p:spPr>
        <p:txBody>
          <a:bodyPr wrap="square" rtlCol="0">
            <a:spAutoFit/>
          </a:bodyPr>
          <a:lstStyle/>
          <a:p>
            <a:r>
              <a:rPr lang="en-US" sz="1100" dirty="0" smtClean="0"/>
              <a:t>Forward to app</a:t>
            </a:r>
            <a:endParaRPr lang="en-US" sz="1100" dirty="0"/>
          </a:p>
        </p:txBody>
      </p:sp>
      <p:sp>
        <p:nvSpPr>
          <p:cNvPr id="48" name="TextBox 47"/>
          <p:cNvSpPr txBox="1"/>
          <p:nvPr/>
        </p:nvSpPr>
        <p:spPr>
          <a:xfrm>
            <a:off x="2842485" y="2664929"/>
            <a:ext cx="3919036" cy="253916"/>
          </a:xfrm>
          <a:prstGeom prst="rect">
            <a:avLst/>
          </a:prstGeom>
          <a:noFill/>
          <a:ln>
            <a:solidFill>
              <a:schemeClr val="tx1"/>
            </a:solidFill>
          </a:ln>
        </p:spPr>
        <p:txBody>
          <a:bodyPr wrap="square" rtlCol="0">
            <a:spAutoFit/>
          </a:bodyPr>
          <a:lstStyle/>
          <a:p>
            <a:r>
              <a:rPr lang="en-US" sz="1050" dirty="0" smtClean="0"/>
              <a:t>Increase fragment count &amp; ignore duplicated fragment</a:t>
            </a:r>
            <a:endParaRPr lang="en-US" sz="1050" dirty="0"/>
          </a:p>
        </p:txBody>
      </p:sp>
      <p:sp>
        <p:nvSpPr>
          <p:cNvPr id="50" name="TextBox 49"/>
          <p:cNvSpPr txBox="1"/>
          <p:nvPr/>
        </p:nvSpPr>
        <p:spPr>
          <a:xfrm>
            <a:off x="2844485" y="4566037"/>
            <a:ext cx="1244419" cy="261610"/>
          </a:xfrm>
          <a:prstGeom prst="rect">
            <a:avLst/>
          </a:prstGeom>
          <a:noFill/>
          <a:ln>
            <a:solidFill>
              <a:schemeClr val="tx1"/>
            </a:solidFill>
          </a:ln>
        </p:spPr>
        <p:txBody>
          <a:bodyPr wrap="square" rtlCol="0">
            <a:spAutoFit/>
          </a:bodyPr>
          <a:lstStyle/>
          <a:p>
            <a:r>
              <a:rPr lang="en-US" sz="1100" dirty="0" smtClean="0"/>
              <a:t>Check TTL and </a:t>
            </a:r>
            <a:endParaRPr lang="en-US" sz="1100" dirty="0"/>
          </a:p>
        </p:txBody>
      </p:sp>
      <p:sp>
        <p:nvSpPr>
          <p:cNvPr id="51" name="TextBox 50"/>
          <p:cNvSpPr txBox="1"/>
          <p:nvPr/>
        </p:nvSpPr>
        <p:spPr>
          <a:xfrm>
            <a:off x="2858623" y="5019834"/>
            <a:ext cx="4542648" cy="769441"/>
          </a:xfrm>
          <a:prstGeom prst="rect">
            <a:avLst/>
          </a:prstGeom>
          <a:solidFill>
            <a:schemeClr val="accent1">
              <a:lumMod val="20000"/>
              <a:lumOff val="80000"/>
            </a:schemeClr>
          </a:solidFill>
          <a:ln>
            <a:solidFill>
              <a:schemeClr val="tx1"/>
            </a:solidFill>
          </a:ln>
        </p:spPr>
        <p:txBody>
          <a:bodyPr wrap="square" rtlCol="0">
            <a:spAutoFit/>
          </a:bodyPr>
          <a:lstStyle/>
          <a:p>
            <a:r>
              <a:rPr lang="en-US" sz="1100" dirty="0" smtClean="0"/>
              <a:t>If it’s TCL SIM and telematics shutdown then wake up telematics &amp; keep power</a:t>
            </a:r>
          </a:p>
          <a:p>
            <a:r>
              <a:rPr lang="en-US" sz="1100" dirty="0" err="1" smtClean="0"/>
              <a:t>mMaximumWakeUpDuration</a:t>
            </a:r>
            <a:r>
              <a:rPr lang="en-US" sz="1100" dirty="0" smtClean="0"/>
              <a:t> = 70s</a:t>
            </a:r>
            <a:endParaRPr lang="en-US" sz="1100" dirty="0"/>
          </a:p>
          <a:p>
            <a:endParaRPr lang="en-US" sz="1100" dirty="0"/>
          </a:p>
        </p:txBody>
      </p:sp>
    </p:spTree>
    <p:extLst>
      <p:ext uri="{BB962C8B-B14F-4D97-AF65-F5344CB8AC3E}">
        <p14:creationId xmlns:p14="http://schemas.microsoft.com/office/powerpoint/2010/main" val="25021965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64" y="116632"/>
            <a:ext cx="3484352" cy="369332"/>
          </a:xfrm>
        </p:spPr>
        <p:txBody>
          <a:bodyPr/>
          <a:lstStyle/>
          <a:p>
            <a:r>
              <a:rPr lang="en-US" dirty="0" smtClean="0"/>
              <a:t>4. External Library in NGTP (1)  </a:t>
            </a:r>
            <a:endParaRPr lang="en-US" dirty="0"/>
          </a:p>
        </p:txBody>
      </p:sp>
      <p:sp>
        <p:nvSpPr>
          <p:cNvPr id="4" name="Rectangle 3"/>
          <p:cNvSpPr/>
          <p:nvPr/>
        </p:nvSpPr>
        <p:spPr>
          <a:xfrm>
            <a:off x="3080792" y="3140968"/>
            <a:ext cx="2304256"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NGTP Manager Service</a:t>
            </a:r>
            <a:endParaRPr lang="en-US" sz="1400" dirty="0">
              <a:solidFill>
                <a:schemeClr val="tx1"/>
              </a:solidFill>
            </a:endParaRPr>
          </a:p>
        </p:txBody>
      </p:sp>
      <p:sp>
        <p:nvSpPr>
          <p:cNvPr id="5" name="Rectangle 4"/>
          <p:cNvSpPr/>
          <p:nvPr/>
        </p:nvSpPr>
        <p:spPr>
          <a:xfrm>
            <a:off x="1136576" y="1556792"/>
            <a:ext cx="2304256"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CURL (</a:t>
            </a:r>
            <a:r>
              <a:rPr lang="en-US" sz="1400" dirty="0" err="1" smtClean="0">
                <a:solidFill>
                  <a:schemeClr val="tx1"/>
                </a:solidFill>
              </a:rPr>
              <a:t>Opensource</a:t>
            </a:r>
            <a:r>
              <a:rPr lang="en-US" sz="1400" dirty="0" smtClean="0">
                <a:solidFill>
                  <a:schemeClr val="tx1"/>
                </a:solidFill>
              </a:rPr>
              <a:t>)</a:t>
            </a:r>
            <a:endParaRPr lang="en-US" sz="1400" dirty="0">
              <a:solidFill>
                <a:schemeClr val="tx1"/>
              </a:solidFill>
            </a:endParaRPr>
          </a:p>
        </p:txBody>
      </p:sp>
      <p:sp>
        <p:nvSpPr>
          <p:cNvPr id="6" name="Rectangle 5"/>
          <p:cNvSpPr/>
          <p:nvPr/>
        </p:nvSpPr>
        <p:spPr>
          <a:xfrm>
            <a:off x="5241032" y="1556792"/>
            <a:ext cx="2304256"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ASN (JLR library)</a:t>
            </a:r>
            <a:endParaRPr lang="en-US" sz="1400" dirty="0">
              <a:solidFill>
                <a:schemeClr val="tx1"/>
              </a:solidFill>
            </a:endParaRPr>
          </a:p>
        </p:txBody>
      </p:sp>
      <p:sp>
        <p:nvSpPr>
          <p:cNvPr id="7" name="Rectangle 6"/>
          <p:cNvSpPr/>
          <p:nvPr/>
        </p:nvSpPr>
        <p:spPr>
          <a:xfrm>
            <a:off x="3080792" y="5301208"/>
            <a:ext cx="2304256" cy="720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Crytocomm</a:t>
            </a:r>
            <a:r>
              <a:rPr lang="en-US" sz="1400" dirty="0" smtClean="0">
                <a:solidFill>
                  <a:schemeClr val="tx1"/>
                </a:solidFill>
              </a:rPr>
              <a:t> ( JLR library)</a:t>
            </a:r>
          </a:p>
          <a:p>
            <a:pPr algn="ctr"/>
            <a:r>
              <a:rPr lang="en-US" sz="1400" dirty="0" err="1" smtClean="0">
                <a:solidFill>
                  <a:schemeClr val="tx1"/>
                </a:solidFill>
              </a:rPr>
              <a:t>OpenSSL</a:t>
            </a:r>
            <a:r>
              <a:rPr lang="en-US" sz="1400" dirty="0" smtClean="0">
                <a:solidFill>
                  <a:schemeClr val="tx1"/>
                </a:solidFill>
              </a:rPr>
              <a:t> (open source)</a:t>
            </a:r>
            <a:endParaRPr lang="en-US" sz="1400" dirty="0">
              <a:solidFill>
                <a:schemeClr val="tx1"/>
              </a:solidFill>
            </a:endParaRPr>
          </a:p>
        </p:txBody>
      </p:sp>
      <p:cxnSp>
        <p:nvCxnSpPr>
          <p:cNvPr id="37" name="Elbow Connector 36"/>
          <p:cNvCxnSpPr>
            <a:stCxn id="5" idx="2"/>
            <a:endCxn id="4" idx="1"/>
          </p:cNvCxnSpPr>
          <p:nvPr/>
        </p:nvCxnSpPr>
        <p:spPr>
          <a:xfrm rot="16200000" flipH="1">
            <a:off x="2072680" y="2492896"/>
            <a:ext cx="1224136" cy="79208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6" idx="2"/>
            <a:endCxn id="4" idx="3"/>
          </p:cNvCxnSpPr>
          <p:nvPr/>
        </p:nvCxnSpPr>
        <p:spPr>
          <a:xfrm rot="5400000">
            <a:off x="5277036" y="2384884"/>
            <a:ext cx="1224136" cy="100811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7" idx="0"/>
            <a:endCxn id="4" idx="2"/>
          </p:cNvCxnSpPr>
          <p:nvPr/>
        </p:nvCxnSpPr>
        <p:spPr>
          <a:xfrm flipV="1">
            <a:off x="4232920" y="3861048"/>
            <a:ext cx="0" cy="1440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6465168" y="2636912"/>
            <a:ext cx="2016224" cy="646331"/>
          </a:xfrm>
          <a:prstGeom prst="rect">
            <a:avLst/>
          </a:prstGeom>
          <a:noFill/>
        </p:spPr>
        <p:txBody>
          <a:bodyPr wrap="square" rtlCol="0">
            <a:spAutoFit/>
          </a:bodyPr>
          <a:lstStyle/>
          <a:p>
            <a:r>
              <a:rPr lang="en-US" sz="1200" dirty="0" smtClean="0"/>
              <a:t>TSDP is using ASN.1 to define message structures</a:t>
            </a:r>
          </a:p>
          <a:p>
            <a:r>
              <a:rPr lang="en-US" sz="1200" dirty="0" smtClean="0"/>
              <a:t>Decode/encode </a:t>
            </a:r>
            <a:r>
              <a:rPr lang="en-US" sz="1200" dirty="0" smtClean="0"/>
              <a:t>payload</a:t>
            </a:r>
            <a:endParaRPr lang="en-US" sz="1200" dirty="0"/>
          </a:p>
        </p:txBody>
      </p:sp>
      <p:sp>
        <p:nvSpPr>
          <p:cNvPr id="56" name="TextBox 55"/>
          <p:cNvSpPr txBox="1"/>
          <p:nvPr/>
        </p:nvSpPr>
        <p:spPr>
          <a:xfrm>
            <a:off x="4304928" y="4509120"/>
            <a:ext cx="2016224" cy="288032"/>
          </a:xfrm>
          <a:prstGeom prst="rect">
            <a:avLst/>
          </a:prstGeom>
          <a:noFill/>
        </p:spPr>
        <p:txBody>
          <a:bodyPr wrap="square" rtlCol="0">
            <a:spAutoFit/>
          </a:bodyPr>
          <a:lstStyle/>
          <a:p>
            <a:r>
              <a:rPr lang="en-US" sz="1200" dirty="0" smtClean="0"/>
              <a:t>Encrypt/decrypt</a:t>
            </a:r>
            <a:endParaRPr lang="en-US" sz="1200" dirty="0"/>
          </a:p>
        </p:txBody>
      </p:sp>
      <p:sp>
        <p:nvSpPr>
          <p:cNvPr id="57" name="TextBox 56"/>
          <p:cNvSpPr txBox="1"/>
          <p:nvPr/>
        </p:nvSpPr>
        <p:spPr>
          <a:xfrm>
            <a:off x="2324708" y="2600906"/>
            <a:ext cx="1836204" cy="276999"/>
          </a:xfrm>
          <a:prstGeom prst="rect">
            <a:avLst/>
          </a:prstGeom>
          <a:noFill/>
        </p:spPr>
        <p:txBody>
          <a:bodyPr wrap="square" rtlCol="0">
            <a:spAutoFit/>
          </a:bodyPr>
          <a:lstStyle/>
          <a:p>
            <a:r>
              <a:rPr lang="en-US" sz="1200" dirty="0" smtClean="0"/>
              <a:t>TLS connection (HTTPS)</a:t>
            </a:r>
            <a:endParaRPr lang="en-US" sz="1200" dirty="0"/>
          </a:p>
        </p:txBody>
      </p:sp>
    </p:spTree>
    <p:extLst>
      <p:ext uri="{BB962C8B-B14F-4D97-AF65-F5344CB8AC3E}">
        <p14:creationId xmlns:p14="http://schemas.microsoft.com/office/powerpoint/2010/main" val="11916004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64" y="116632"/>
            <a:ext cx="3484352" cy="369332"/>
          </a:xfrm>
        </p:spPr>
        <p:txBody>
          <a:bodyPr/>
          <a:lstStyle/>
          <a:p>
            <a:r>
              <a:rPr lang="en-US" dirty="0" smtClean="0"/>
              <a:t>4. External Library in NGTP (2)  </a:t>
            </a:r>
            <a:endParaRPr lang="en-US" dirty="0"/>
          </a:p>
        </p:txBody>
      </p:sp>
      <p:sp>
        <p:nvSpPr>
          <p:cNvPr id="13" name="Rectangle 12"/>
          <p:cNvSpPr/>
          <p:nvPr/>
        </p:nvSpPr>
        <p:spPr>
          <a:xfrm>
            <a:off x="3276705" y="849862"/>
            <a:ext cx="1368152" cy="432048"/>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NGTP</a:t>
            </a:r>
            <a:endParaRPr lang="en-US" sz="1400" dirty="0">
              <a:solidFill>
                <a:schemeClr val="tx1"/>
              </a:solidFill>
            </a:endParaRPr>
          </a:p>
        </p:txBody>
      </p:sp>
      <p:sp>
        <p:nvSpPr>
          <p:cNvPr id="14" name="Rectangle 13"/>
          <p:cNvSpPr/>
          <p:nvPr/>
        </p:nvSpPr>
        <p:spPr>
          <a:xfrm>
            <a:off x="7329264" y="836712"/>
            <a:ext cx="1368152" cy="43204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TSP</a:t>
            </a:r>
            <a:endParaRPr lang="en-US" sz="1400" dirty="0">
              <a:solidFill>
                <a:schemeClr val="tx1"/>
              </a:solidFill>
            </a:endParaRPr>
          </a:p>
        </p:txBody>
      </p:sp>
      <p:sp>
        <p:nvSpPr>
          <p:cNvPr id="15" name="Rectangle 14"/>
          <p:cNvSpPr/>
          <p:nvPr/>
        </p:nvSpPr>
        <p:spPr>
          <a:xfrm>
            <a:off x="3915062" y="1281910"/>
            <a:ext cx="45719" cy="52565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6" name="Rectangle 15"/>
          <p:cNvSpPr/>
          <p:nvPr/>
        </p:nvSpPr>
        <p:spPr>
          <a:xfrm>
            <a:off x="7985031" y="1268760"/>
            <a:ext cx="51555" cy="52565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8" name="Straight Arrow Connector 7"/>
          <p:cNvCxnSpPr/>
          <p:nvPr/>
        </p:nvCxnSpPr>
        <p:spPr>
          <a:xfrm>
            <a:off x="793019" y="3270933"/>
            <a:ext cx="30606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261378" y="2910893"/>
            <a:ext cx="1800200" cy="276999"/>
          </a:xfrm>
          <a:prstGeom prst="rect">
            <a:avLst/>
          </a:prstGeom>
          <a:noFill/>
        </p:spPr>
        <p:txBody>
          <a:bodyPr wrap="square" rtlCol="0">
            <a:spAutoFit/>
          </a:bodyPr>
          <a:lstStyle/>
          <a:p>
            <a:r>
              <a:rPr lang="en-US" sz="1200" dirty="0" smtClean="0"/>
              <a:t>Send NGTP message</a:t>
            </a:r>
            <a:endParaRPr lang="en-US" sz="1200" dirty="0"/>
          </a:p>
        </p:txBody>
      </p:sp>
      <p:sp>
        <p:nvSpPr>
          <p:cNvPr id="36" name="Rectangle 35"/>
          <p:cNvSpPr/>
          <p:nvPr/>
        </p:nvSpPr>
        <p:spPr>
          <a:xfrm>
            <a:off x="48026" y="849862"/>
            <a:ext cx="1368152" cy="43204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Application</a:t>
            </a:r>
            <a:endParaRPr lang="en-US" sz="1400" dirty="0">
              <a:solidFill>
                <a:schemeClr val="tx1"/>
              </a:solidFill>
            </a:endParaRPr>
          </a:p>
        </p:txBody>
      </p:sp>
      <p:sp>
        <p:nvSpPr>
          <p:cNvPr id="39" name="Rectangle 38"/>
          <p:cNvSpPr/>
          <p:nvPr/>
        </p:nvSpPr>
        <p:spPr>
          <a:xfrm>
            <a:off x="703793" y="1281910"/>
            <a:ext cx="51555" cy="52565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1" name="TextBox 10"/>
          <p:cNvSpPr txBox="1"/>
          <p:nvPr/>
        </p:nvSpPr>
        <p:spPr>
          <a:xfrm>
            <a:off x="755348" y="1452586"/>
            <a:ext cx="3021995" cy="261610"/>
          </a:xfrm>
          <a:prstGeom prst="rect">
            <a:avLst/>
          </a:prstGeom>
          <a:noFill/>
          <a:ln>
            <a:solidFill>
              <a:schemeClr val="tx1"/>
            </a:solidFill>
          </a:ln>
        </p:spPr>
        <p:txBody>
          <a:bodyPr wrap="square" rtlCol="0">
            <a:spAutoFit/>
          </a:bodyPr>
          <a:lstStyle/>
          <a:p>
            <a:r>
              <a:rPr lang="en-US" sz="1100" dirty="0" smtClean="0"/>
              <a:t>Create NGTP Uplink message using </a:t>
            </a:r>
            <a:r>
              <a:rPr lang="en-US" sz="1100" dirty="0" smtClean="0">
                <a:solidFill>
                  <a:srgbClr val="FF0000"/>
                </a:solidFill>
              </a:rPr>
              <a:t>ASN</a:t>
            </a:r>
            <a:endParaRPr lang="en-US" sz="1100" dirty="0">
              <a:solidFill>
                <a:srgbClr val="FF0000"/>
              </a:solidFill>
            </a:endParaRPr>
          </a:p>
        </p:txBody>
      </p:sp>
      <p:sp>
        <p:nvSpPr>
          <p:cNvPr id="40" name="TextBox 39"/>
          <p:cNvSpPr txBox="1"/>
          <p:nvPr/>
        </p:nvSpPr>
        <p:spPr>
          <a:xfrm>
            <a:off x="755348" y="1899017"/>
            <a:ext cx="3405564" cy="261610"/>
          </a:xfrm>
          <a:prstGeom prst="rect">
            <a:avLst/>
          </a:prstGeom>
          <a:noFill/>
          <a:ln>
            <a:solidFill>
              <a:schemeClr val="tx1"/>
            </a:solidFill>
          </a:ln>
        </p:spPr>
        <p:txBody>
          <a:bodyPr wrap="square" rtlCol="0">
            <a:spAutoFit/>
          </a:bodyPr>
          <a:lstStyle/>
          <a:p>
            <a:r>
              <a:rPr lang="en-US" sz="1100" dirty="0" smtClean="0"/>
              <a:t>Encode NGTP Uplink message using </a:t>
            </a:r>
            <a:r>
              <a:rPr lang="en-US" sz="1100" dirty="0" smtClean="0">
                <a:solidFill>
                  <a:srgbClr val="FF0000"/>
                </a:solidFill>
              </a:rPr>
              <a:t>ASN (OSS)</a:t>
            </a:r>
            <a:endParaRPr lang="en-US" sz="1100" dirty="0">
              <a:solidFill>
                <a:srgbClr val="FF0000"/>
              </a:solidFill>
            </a:endParaRPr>
          </a:p>
        </p:txBody>
      </p:sp>
      <p:sp>
        <p:nvSpPr>
          <p:cNvPr id="42" name="TextBox 41"/>
          <p:cNvSpPr txBox="1"/>
          <p:nvPr/>
        </p:nvSpPr>
        <p:spPr>
          <a:xfrm>
            <a:off x="769078" y="2391038"/>
            <a:ext cx="3021995" cy="430887"/>
          </a:xfrm>
          <a:prstGeom prst="rect">
            <a:avLst/>
          </a:prstGeom>
          <a:noFill/>
          <a:ln>
            <a:solidFill>
              <a:schemeClr val="tx1"/>
            </a:solidFill>
          </a:ln>
        </p:spPr>
        <p:txBody>
          <a:bodyPr wrap="square" rtlCol="0">
            <a:spAutoFit/>
          </a:bodyPr>
          <a:lstStyle/>
          <a:p>
            <a:r>
              <a:rPr lang="en-US" sz="1100" dirty="0" smtClean="0"/>
              <a:t>Set NGTP Uplink information (</a:t>
            </a:r>
            <a:r>
              <a:rPr lang="en-US" sz="1100" dirty="0" err="1" smtClean="0"/>
              <a:t>msg</a:t>
            </a:r>
            <a:r>
              <a:rPr lang="en-US" sz="1100" dirty="0" smtClean="0"/>
              <a:t> creation time, server address, service type, ..</a:t>
            </a:r>
            <a:r>
              <a:rPr lang="en-US" sz="1100" dirty="0" err="1" smtClean="0"/>
              <a:t>etc</a:t>
            </a:r>
            <a:r>
              <a:rPr lang="en-US" sz="1100" dirty="0" smtClean="0"/>
              <a:t>)</a:t>
            </a:r>
            <a:endParaRPr lang="en-US" sz="1100" dirty="0"/>
          </a:p>
        </p:txBody>
      </p:sp>
      <p:sp>
        <p:nvSpPr>
          <p:cNvPr id="33" name="Rectangle 32"/>
          <p:cNvSpPr/>
          <p:nvPr/>
        </p:nvSpPr>
        <p:spPr>
          <a:xfrm>
            <a:off x="3948142" y="3364044"/>
            <a:ext cx="1646605" cy="261610"/>
          </a:xfrm>
          <a:prstGeom prst="rect">
            <a:avLst/>
          </a:prstGeom>
          <a:ln>
            <a:solidFill>
              <a:schemeClr val="tx1"/>
            </a:solidFill>
          </a:ln>
        </p:spPr>
        <p:txBody>
          <a:bodyPr wrap="none">
            <a:spAutoFit/>
          </a:bodyPr>
          <a:lstStyle/>
          <a:p>
            <a:r>
              <a:rPr lang="en-US" sz="1100" dirty="0">
                <a:latin typeface="Consolas" panose="020B0609020204030204" pitchFamily="49" charset="0"/>
              </a:rPr>
              <a:t>PROCESS_APP_REQUEST</a:t>
            </a:r>
            <a:endParaRPr lang="en-US" sz="1100" b="0" dirty="0">
              <a:effectLst/>
              <a:latin typeface="Consolas" panose="020B0609020204030204" pitchFamily="49" charset="0"/>
            </a:endParaRPr>
          </a:p>
        </p:txBody>
      </p:sp>
      <p:sp>
        <p:nvSpPr>
          <p:cNvPr id="44" name="Rectangle 43"/>
          <p:cNvSpPr/>
          <p:nvPr/>
        </p:nvSpPr>
        <p:spPr>
          <a:xfrm>
            <a:off x="3958707" y="3774989"/>
            <a:ext cx="2492990" cy="261610"/>
          </a:xfrm>
          <a:prstGeom prst="rect">
            <a:avLst/>
          </a:prstGeom>
          <a:ln>
            <a:solidFill>
              <a:schemeClr val="tx1"/>
            </a:solidFill>
          </a:ln>
        </p:spPr>
        <p:txBody>
          <a:bodyPr wrap="none">
            <a:spAutoFit/>
          </a:bodyPr>
          <a:lstStyle/>
          <a:p>
            <a:r>
              <a:rPr lang="en-US" sz="1100" smtClean="0">
                <a:latin typeface="Consolas" panose="020B0609020204030204" pitchFamily="49" charset="0"/>
              </a:rPr>
              <a:t>Push message to priority QUEUE</a:t>
            </a:r>
            <a:endParaRPr lang="en-US" sz="1100" b="0" dirty="0">
              <a:effectLst/>
              <a:latin typeface="Consolas" panose="020B0609020204030204" pitchFamily="49" charset="0"/>
            </a:endParaRPr>
          </a:p>
        </p:txBody>
      </p:sp>
      <p:sp>
        <p:nvSpPr>
          <p:cNvPr id="45" name="Rectangle 44"/>
          <p:cNvSpPr/>
          <p:nvPr/>
        </p:nvSpPr>
        <p:spPr>
          <a:xfrm>
            <a:off x="3979176" y="5266196"/>
            <a:ext cx="2031325" cy="261610"/>
          </a:xfrm>
          <a:prstGeom prst="rect">
            <a:avLst/>
          </a:prstGeom>
          <a:ln>
            <a:solidFill>
              <a:schemeClr val="tx1"/>
            </a:solidFill>
          </a:ln>
        </p:spPr>
        <p:txBody>
          <a:bodyPr wrap="none">
            <a:spAutoFit/>
          </a:bodyPr>
          <a:lstStyle/>
          <a:p>
            <a:r>
              <a:rPr lang="en-US" sz="1100" dirty="0" smtClean="0">
                <a:latin typeface="Consolas" panose="020B0609020204030204" pitchFamily="49" charset="0"/>
              </a:rPr>
              <a:t>Select Transport channel</a:t>
            </a:r>
            <a:endParaRPr lang="en-US" sz="1100" b="0" dirty="0">
              <a:effectLst/>
              <a:latin typeface="Consolas" panose="020B0609020204030204" pitchFamily="49" charset="0"/>
            </a:endParaRPr>
          </a:p>
        </p:txBody>
      </p:sp>
      <p:sp>
        <p:nvSpPr>
          <p:cNvPr id="46" name="Rectangle 45"/>
          <p:cNvSpPr/>
          <p:nvPr/>
        </p:nvSpPr>
        <p:spPr>
          <a:xfrm>
            <a:off x="3980672" y="4142700"/>
            <a:ext cx="1261884" cy="261610"/>
          </a:xfrm>
          <a:prstGeom prst="rect">
            <a:avLst/>
          </a:prstGeom>
          <a:ln>
            <a:solidFill>
              <a:schemeClr val="tx1"/>
            </a:solidFill>
          </a:ln>
        </p:spPr>
        <p:txBody>
          <a:bodyPr wrap="none">
            <a:spAutoFit/>
          </a:bodyPr>
          <a:lstStyle/>
          <a:p>
            <a:r>
              <a:rPr lang="en-US" sz="1100" dirty="0" smtClean="0">
                <a:latin typeface="Consolas" panose="020B0609020204030204" pitchFamily="49" charset="0"/>
              </a:rPr>
              <a:t>Encode headers</a:t>
            </a:r>
            <a:endParaRPr lang="en-US" sz="1100" b="0" dirty="0">
              <a:effectLst/>
              <a:latin typeface="Consolas" panose="020B0609020204030204" pitchFamily="49" charset="0"/>
            </a:endParaRPr>
          </a:p>
        </p:txBody>
      </p:sp>
      <p:sp>
        <p:nvSpPr>
          <p:cNvPr id="47" name="Rectangle 46"/>
          <p:cNvSpPr/>
          <p:nvPr/>
        </p:nvSpPr>
        <p:spPr>
          <a:xfrm>
            <a:off x="3980672" y="4504906"/>
            <a:ext cx="4801314" cy="261610"/>
          </a:xfrm>
          <a:prstGeom prst="rect">
            <a:avLst/>
          </a:prstGeom>
          <a:ln>
            <a:solidFill>
              <a:schemeClr val="tx1"/>
            </a:solidFill>
          </a:ln>
        </p:spPr>
        <p:txBody>
          <a:bodyPr wrap="none">
            <a:spAutoFit/>
          </a:bodyPr>
          <a:lstStyle/>
          <a:p>
            <a:r>
              <a:rPr lang="en-US" sz="1100" dirty="0" smtClean="0">
                <a:latin typeface="Consolas" panose="020B0609020204030204" pitchFamily="49" charset="0"/>
              </a:rPr>
              <a:t>Encrypt NGTP message using </a:t>
            </a:r>
            <a:r>
              <a:rPr lang="en-US" sz="1100" dirty="0" err="1" smtClean="0">
                <a:solidFill>
                  <a:srgbClr val="FF0000"/>
                </a:solidFill>
                <a:latin typeface="Consolas" panose="020B0609020204030204" pitchFamily="49" charset="0"/>
              </a:rPr>
              <a:t>Crytocomm</a:t>
            </a:r>
            <a:r>
              <a:rPr lang="en-US" sz="1100" dirty="0" smtClean="0">
                <a:solidFill>
                  <a:srgbClr val="FF0000"/>
                </a:solidFill>
                <a:latin typeface="Consolas" panose="020B0609020204030204" pitchFamily="49" charset="0"/>
              </a:rPr>
              <a:t> API</a:t>
            </a:r>
            <a:r>
              <a:rPr lang="en-US" sz="1100" dirty="0" smtClean="0">
                <a:latin typeface="Consolas" panose="020B0609020204030204" pitchFamily="49" charset="0"/>
              </a:rPr>
              <a:t> (</a:t>
            </a:r>
            <a:r>
              <a:rPr lang="en-US" sz="1100" dirty="0" err="1" smtClean="0">
                <a:latin typeface="Consolas" panose="020B0609020204030204" pitchFamily="49" charset="0"/>
              </a:rPr>
              <a:t>Sercurity</a:t>
            </a:r>
            <a:r>
              <a:rPr lang="en-US" sz="1100" dirty="0" smtClean="0">
                <a:latin typeface="Consolas" panose="020B0609020204030204" pitchFamily="49" charset="0"/>
              </a:rPr>
              <a:t> Manager)</a:t>
            </a:r>
            <a:endParaRPr lang="en-US" sz="1100" b="0" dirty="0">
              <a:effectLst/>
              <a:latin typeface="Consolas" panose="020B0609020204030204" pitchFamily="49" charset="0"/>
            </a:endParaRPr>
          </a:p>
        </p:txBody>
      </p:sp>
      <p:sp>
        <p:nvSpPr>
          <p:cNvPr id="48" name="Rectangle 47"/>
          <p:cNvSpPr/>
          <p:nvPr/>
        </p:nvSpPr>
        <p:spPr>
          <a:xfrm>
            <a:off x="3980672" y="4846863"/>
            <a:ext cx="6109365" cy="261610"/>
          </a:xfrm>
          <a:prstGeom prst="rect">
            <a:avLst/>
          </a:prstGeom>
          <a:ln>
            <a:solidFill>
              <a:schemeClr val="tx1"/>
            </a:solidFill>
          </a:ln>
        </p:spPr>
        <p:txBody>
          <a:bodyPr wrap="none">
            <a:spAutoFit/>
          </a:bodyPr>
          <a:lstStyle/>
          <a:p>
            <a:r>
              <a:rPr lang="en-US" sz="1100" dirty="0" smtClean="0">
                <a:latin typeface="Consolas" panose="020B0609020204030204" pitchFamily="49" charset="0"/>
              </a:rPr>
              <a:t>Encrypt NGTP message using </a:t>
            </a:r>
            <a:r>
              <a:rPr lang="en-US" sz="1100" dirty="0" err="1" smtClean="0">
                <a:solidFill>
                  <a:srgbClr val="FF0000"/>
                </a:solidFill>
                <a:latin typeface="Consolas" panose="020B0609020204030204" pitchFamily="49" charset="0"/>
              </a:rPr>
              <a:t>OpenSSL</a:t>
            </a:r>
            <a:r>
              <a:rPr lang="en-US" sz="1100" dirty="0" smtClean="0">
                <a:solidFill>
                  <a:srgbClr val="FF0000"/>
                </a:solidFill>
                <a:latin typeface="Consolas" panose="020B0609020204030204" pitchFamily="49" charset="0"/>
              </a:rPr>
              <a:t> API </a:t>
            </a:r>
            <a:r>
              <a:rPr lang="en-US" sz="1100" dirty="0" smtClean="0">
                <a:latin typeface="Consolas" panose="020B0609020204030204" pitchFamily="49" charset="0"/>
              </a:rPr>
              <a:t>(if Security Manager is not available)</a:t>
            </a:r>
            <a:endParaRPr lang="en-US" sz="1100" b="0" dirty="0">
              <a:effectLst/>
              <a:latin typeface="Consolas" panose="020B0609020204030204" pitchFamily="49" charset="0"/>
            </a:endParaRPr>
          </a:p>
        </p:txBody>
      </p:sp>
      <p:sp>
        <p:nvSpPr>
          <p:cNvPr id="51" name="TextBox 50"/>
          <p:cNvSpPr txBox="1"/>
          <p:nvPr/>
        </p:nvSpPr>
        <p:spPr>
          <a:xfrm>
            <a:off x="4492642" y="5947285"/>
            <a:ext cx="3492389" cy="276999"/>
          </a:xfrm>
          <a:prstGeom prst="rect">
            <a:avLst/>
          </a:prstGeom>
          <a:noFill/>
        </p:spPr>
        <p:txBody>
          <a:bodyPr wrap="square" rtlCol="0">
            <a:spAutoFit/>
          </a:bodyPr>
          <a:lstStyle/>
          <a:p>
            <a:r>
              <a:rPr lang="en-US" sz="1200" dirty="0" smtClean="0"/>
              <a:t>Send NGTP message (over HTTPS using </a:t>
            </a:r>
            <a:r>
              <a:rPr lang="en-US" sz="1200" dirty="0" smtClean="0">
                <a:solidFill>
                  <a:srgbClr val="FF0000"/>
                </a:solidFill>
              </a:rPr>
              <a:t>CURL</a:t>
            </a:r>
            <a:r>
              <a:rPr lang="en-US" sz="1200" dirty="0" smtClean="0"/>
              <a:t>)</a:t>
            </a:r>
            <a:endParaRPr lang="en-US" sz="1200" dirty="0"/>
          </a:p>
        </p:txBody>
      </p:sp>
      <p:cxnSp>
        <p:nvCxnSpPr>
          <p:cNvPr id="58" name="Straight Arrow Connector 57"/>
          <p:cNvCxnSpPr/>
          <p:nvPr/>
        </p:nvCxnSpPr>
        <p:spPr>
          <a:xfrm>
            <a:off x="3983749" y="6211257"/>
            <a:ext cx="4001282" cy="260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3995081" y="5631355"/>
            <a:ext cx="1415772" cy="261610"/>
          </a:xfrm>
          <a:prstGeom prst="rect">
            <a:avLst/>
          </a:prstGeom>
          <a:ln>
            <a:solidFill>
              <a:schemeClr val="tx1"/>
            </a:solidFill>
          </a:ln>
        </p:spPr>
        <p:txBody>
          <a:bodyPr wrap="none">
            <a:spAutoFit/>
          </a:bodyPr>
          <a:lstStyle/>
          <a:p>
            <a:r>
              <a:rPr lang="en-US" sz="1100" dirty="0" smtClean="0">
                <a:latin typeface="Consolas" panose="020B0609020204030204" pitchFamily="49" charset="0"/>
              </a:rPr>
              <a:t>Fragment message</a:t>
            </a:r>
            <a:endParaRPr lang="en-US" sz="1100" b="0" dirty="0">
              <a:effectLst/>
              <a:latin typeface="Consolas" panose="020B0609020204030204" pitchFamily="49" charset="0"/>
            </a:endParaRPr>
          </a:p>
        </p:txBody>
      </p:sp>
    </p:spTree>
    <p:extLst>
      <p:ext uri="{BB962C8B-B14F-4D97-AF65-F5344CB8AC3E}">
        <p14:creationId xmlns:p14="http://schemas.microsoft.com/office/powerpoint/2010/main" val="34539476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28464" y="116632"/>
            <a:ext cx="2088520" cy="369332"/>
          </a:xfrm>
        </p:spPr>
        <p:txBody>
          <a:bodyPr/>
          <a:lstStyle/>
          <a:p>
            <a:r>
              <a:rPr lang="en-US" altLang="ko-KR" dirty="0"/>
              <a:t>5</a:t>
            </a:r>
            <a:r>
              <a:rPr lang="en-US" altLang="ko-KR" dirty="0" smtClean="0"/>
              <a:t>. </a:t>
            </a:r>
            <a:r>
              <a:rPr lang="en-US" altLang="ko-KR" dirty="0"/>
              <a:t>NGTP </a:t>
            </a:r>
            <a:r>
              <a:rPr lang="en-US" altLang="ko-KR" dirty="0" smtClean="0"/>
              <a:t>transport</a:t>
            </a:r>
            <a:endParaRPr lang="en-US" altLang="ko-KR" dirty="0"/>
          </a:p>
        </p:txBody>
      </p:sp>
      <p:sp>
        <p:nvSpPr>
          <p:cNvPr id="6" name="Rectangle 5"/>
          <p:cNvSpPr/>
          <p:nvPr/>
        </p:nvSpPr>
        <p:spPr>
          <a:xfrm>
            <a:off x="56456" y="620688"/>
            <a:ext cx="9433048" cy="307777"/>
          </a:xfrm>
          <a:prstGeom prst="rect">
            <a:avLst/>
          </a:prstGeom>
        </p:spPr>
        <p:txBody>
          <a:bodyPr wrap="square">
            <a:spAutoFit/>
          </a:bodyPr>
          <a:lstStyle/>
          <a:p>
            <a:pPr marL="285750" indent="-285750">
              <a:buFont typeface="Wingdings" panose="05000000000000000000" pitchFamily="2" charset="2"/>
              <a:buChar char="q"/>
            </a:pPr>
            <a:r>
              <a:rPr lang="en-US" sz="1400" dirty="0" smtClean="0"/>
              <a:t>DSPT </a:t>
            </a:r>
            <a:r>
              <a:rPr lang="en-US" sz="1400" dirty="0"/>
              <a:t>supports a number of different transport protocols</a:t>
            </a:r>
          </a:p>
        </p:txBody>
      </p:sp>
      <p:graphicFrame>
        <p:nvGraphicFramePr>
          <p:cNvPr id="17" name="Diagram 16"/>
          <p:cNvGraphicFramePr/>
          <p:nvPr>
            <p:extLst>
              <p:ext uri="{D42A27DB-BD31-4B8C-83A1-F6EECF244321}">
                <p14:modId xmlns:p14="http://schemas.microsoft.com/office/powerpoint/2010/main" val="726846402"/>
              </p:ext>
            </p:extLst>
          </p:nvPr>
        </p:nvGraphicFramePr>
        <p:xfrm>
          <a:off x="704528" y="980728"/>
          <a:ext cx="8712968"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35112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64" y="116632"/>
            <a:ext cx="2982932" cy="369332"/>
          </a:xfrm>
        </p:spPr>
        <p:txBody>
          <a:bodyPr/>
          <a:lstStyle/>
          <a:p>
            <a:r>
              <a:rPr lang="en-US" altLang="ko-KR" dirty="0"/>
              <a:t>5</a:t>
            </a:r>
            <a:r>
              <a:rPr lang="en-US" altLang="ko-KR" dirty="0" smtClean="0"/>
              <a:t>. NGTP transport (HTTPS)</a:t>
            </a:r>
            <a:endParaRPr lang="en-US" altLang="ko-KR" dirty="0"/>
          </a:p>
        </p:txBody>
      </p:sp>
      <p:sp>
        <p:nvSpPr>
          <p:cNvPr id="13" name="Rectangle 12"/>
          <p:cNvSpPr/>
          <p:nvPr/>
        </p:nvSpPr>
        <p:spPr>
          <a:xfrm>
            <a:off x="3276705" y="849862"/>
            <a:ext cx="1368152" cy="432048"/>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NGTP</a:t>
            </a:r>
            <a:endParaRPr lang="en-US" sz="1400" dirty="0">
              <a:solidFill>
                <a:schemeClr val="tx1"/>
              </a:solidFill>
            </a:endParaRPr>
          </a:p>
        </p:txBody>
      </p:sp>
      <p:sp>
        <p:nvSpPr>
          <p:cNvPr id="14" name="Rectangle 13"/>
          <p:cNvSpPr/>
          <p:nvPr/>
        </p:nvSpPr>
        <p:spPr>
          <a:xfrm>
            <a:off x="7329264" y="836712"/>
            <a:ext cx="1368152" cy="43204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TSP</a:t>
            </a:r>
            <a:endParaRPr lang="en-US" sz="1400" dirty="0">
              <a:solidFill>
                <a:schemeClr val="tx1"/>
              </a:solidFill>
            </a:endParaRPr>
          </a:p>
        </p:txBody>
      </p:sp>
      <p:sp>
        <p:nvSpPr>
          <p:cNvPr id="16" name="Rectangle 15"/>
          <p:cNvSpPr/>
          <p:nvPr/>
        </p:nvSpPr>
        <p:spPr>
          <a:xfrm>
            <a:off x="7985031" y="1268760"/>
            <a:ext cx="51555" cy="52565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6" name="Rectangle 35"/>
          <p:cNvSpPr/>
          <p:nvPr/>
        </p:nvSpPr>
        <p:spPr>
          <a:xfrm>
            <a:off x="48026" y="849862"/>
            <a:ext cx="1368152" cy="43204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Application</a:t>
            </a:r>
            <a:endParaRPr lang="en-US" sz="1400" dirty="0">
              <a:solidFill>
                <a:schemeClr val="tx1"/>
              </a:solidFill>
            </a:endParaRPr>
          </a:p>
        </p:txBody>
      </p:sp>
      <p:sp>
        <p:nvSpPr>
          <p:cNvPr id="39" name="Rectangle 38"/>
          <p:cNvSpPr/>
          <p:nvPr/>
        </p:nvSpPr>
        <p:spPr>
          <a:xfrm>
            <a:off x="703793" y="1281910"/>
            <a:ext cx="51555" cy="52565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 name="Rectangle 2"/>
          <p:cNvSpPr/>
          <p:nvPr/>
        </p:nvSpPr>
        <p:spPr>
          <a:xfrm>
            <a:off x="3984243" y="1484784"/>
            <a:ext cx="1656184" cy="288032"/>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Curl_global_init</a:t>
            </a:r>
            <a:endParaRPr lang="en-US" sz="1400" dirty="0">
              <a:solidFill>
                <a:schemeClr val="tx1"/>
              </a:solidFill>
            </a:endParaRPr>
          </a:p>
        </p:txBody>
      </p:sp>
      <p:sp>
        <p:nvSpPr>
          <p:cNvPr id="24" name="Rectangle 23"/>
          <p:cNvSpPr/>
          <p:nvPr/>
        </p:nvSpPr>
        <p:spPr>
          <a:xfrm>
            <a:off x="3969828" y="6165304"/>
            <a:ext cx="2063292" cy="288032"/>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Curl_global_cleanup</a:t>
            </a:r>
            <a:endParaRPr lang="en-US" sz="1400" dirty="0">
              <a:solidFill>
                <a:schemeClr val="tx1"/>
              </a:solidFill>
            </a:endParaRPr>
          </a:p>
        </p:txBody>
      </p:sp>
      <p:sp>
        <p:nvSpPr>
          <p:cNvPr id="4" name="Rectangle 3"/>
          <p:cNvSpPr/>
          <p:nvPr/>
        </p:nvSpPr>
        <p:spPr>
          <a:xfrm>
            <a:off x="2475382" y="1911373"/>
            <a:ext cx="5112568" cy="4176464"/>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 name="TextBox 4"/>
          <p:cNvSpPr txBox="1"/>
          <p:nvPr/>
        </p:nvSpPr>
        <p:spPr>
          <a:xfrm>
            <a:off x="2475382" y="1948745"/>
            <a:ext cx="936104" cy="261610"/>
          </a:xfrm>
          <a:prstGeom prst="rect">
            <a:avLst/>
          </a:prstGeom>
          <a:noFill/>
        </p:spPr>
        <p:txBody>
          <a:bodyPr wrap="square" rtlCol="0">
            <a:spAutoFit/>
          </a:bodyPr>
          <a:lstStyle/>
          <a:p>
            <a:r>
              <a:rPr lang="en-US" sz="1050" dirty="0" err="1" smtClean="0"/>
              <a:t>Threadloop</a:t>
            </a:r>
            <a:endParaRPr lang="en-US" sz="1050" dirty="0"/>
          </a:p>
        </p:txBody>
      </p:sp>
      <p:sp>
        <p:nvSpPr>
          <p:cNvPr id="29" name="Rectangle 28"/>
          <p:cNvSpPr/>
          <p:nvPr/>
        </p:nvSpPr>
        <p:spPr>
          <a:xfrm>
            <a:off x="3984242" y="2508798"/>
            <a:ext cx="4353133" cy="288032"/>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Curl_easy_init</a:t>
            </a:r>
            <a:r>
              <a:rPr lang="en-US" sz="1400" dirty="0" smtClean="0">
                <a:solidFill>
                  <a:schemeClr val="tx1"/>
                </a:solidFill>
              </a:rPr>
              <a:t> (hand shake)</a:t>
            </a:r>
            <a:endParaRPr lang="en-US" sz="1400" dirty="0">
              <a:solidFill>
                <a:schemeClr val="tx1"/>
              </a:solidFill>
            </a:endParaRPr>
          </a:p>
        </p:txBody>
      </p:sp>
      <p:sp>
        <p:nvSpPr>
          <p:cNvPr id="30" name="Rectangle 29"/>
          <p:cNvSpPr/>
          <p:nvPr/>
        </p:nvSpPr>
        <p:spPr>
          <a:xfrm>
            <a:off x="3965500" y="2998655"/>
            <a:ext cx="3489322" cy="30221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Curl_easy_setopt</a:t>
            </a:r>
            <a:r>
              <a:rPr lang="en-US" sz="1400" dirty="0" smtClean="0">
                <a:solidFill>
                  <a:schemeClr val="tx1"/>
                </a:solidFill>
              </a:rPr>
              <a:t> (configuration handshake)</a:t>
            </a:r>
            <a:endParaRPr lang="en-US" sz="1400" dirty="0">
              <a:solidFill>
                <a:schemeClr val="tx1"/>
              </a:solidFill>
            </a:endParaRPr>
          </a:p>
        </p:txBody>
      </p:sp>
      <p:sp>
        <p:nvSpPr>
          <p:cNvPr id="31" name="Rectangle 30"/>
          <p:cNvSpPr/>
          <p:nvPr/>
        </p:nvSpPr>
        <p:spPr>
          <a:xfrm>
            <a:off x="3987248" y="3612615"/>
            <a:ext cx="3053984" cy="30221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Curl_easy_setopt</a:t>
            </a:r>
            <a:r>
              <a:rPr lang="en-US" sz="1400" dirty="0" smtClean="0">
                <a:solidFill>
                  <a:schemeClr val="tx1"/>
                </a:solidFill>
              </a:rPr>
              <a:t> (configuration  post)</a:t>
            </a:r>
            <a:endParaRPr lang="en-US" sz="1400" dirty="0">
              <a:solidFill>
                <a:schemeClr val="tx1"/>
              </a:solidFill>
            </a:endParaRPr>
          </a:p>
        </p:txBody>
      </p:sp>
      <p:sp>
        <p:nvSpPr>
          <p:cNvPr id="32" name="Rectangle 31"/>
          <p:cNvSpPr/>
          <p:nvPr/>
        </p:nvSpPr>
        <p:spPr>
          <a:xfrm>
            <a:off x="3830474" y="4307772"/>
            <a:ext cx="4206112" cy="302218"/>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rPr>
              <a:t>Curl_easy_perfrom</a:t>
            </a:r>
            <a:endParaRPr lang="en-US" sz="1400" dirty="0">
              <a:solidFill>
                <a:schemeClr val="tx1"/>
              </a:solidFill>
            </a:endParaRPr>
          </a:p>
        </p:txBody>
      </p:sp>
      <p:sp>
        <p:nvSpPr>
          <p:cNvPr id="15" name="Rectangle 14"/>
          <p:cNvSpPr/>
          <p:nvPr/>
        </p:nvSpPr>
        <p:spPr>
          <a:xfrm>
            <a:off x="3915062" y="1281910"/>
            <a:ext cx="45719" cy="525658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4" name="Rectangle 33"/>
          <p:cNvSpPr/>
          <p:nvPr/>
        </p:nvSpPr>
        <p:spPr>
          <a:xfrm>
            <a:off x="3982618" y="4874198"/>
            <a:ext cx="3274637" cy="282993"/>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Send fail : </a:t>
            </a:r>
            <a:r>
              <a:rPr lang="en-US" sz="1400" dirty="0" err="1" smtClean="0">
                <a:solidFill>
                  <a:schemeClr val="tx1"/>
                </a:solidFill>
              </a:rPr>
              <a:t>curl_easy_clean</a:t>
            </a:r>
            <a:r>
              <a:rPr lang="en-US" sz="1400" dirty="0" smtClean="0">
                <a:solidFill>
                  <a:schemeClr val="tx1"/>
                </a:solidFill>
              </a:rPr>
              <a:t>  </a:t>
            </a:r>
            <a:r>
              <a:rPr lang="en-US" sz="1400" dirty="0" smtClean="0">
                <a:solidFill>
                  <a:schemeClr val="tx1"/>
                </a:solidFill>
                <a:sym typeface="Wingdings" panose="05000000000000000000" pitchFamily="2" charset="2"/>
              </a:rPr>
              <a:t> retry</a:t>
            </a:r>
            <a:endParaRPr lang="en-US" sz="1400" dirty="0">
              <a:solidFill>
                <a:schemeClr val="tx1"/>
              </a:solidFill>
            </a:endParaRPr>
          </a:p>
        </p:txBody>
      </p:sp>
      <p:sp>
        <p:nvSpPr>
          <p:cNvPr id="37" name="Rectangle 36"/>
          <p:cNvSpPr/>
          <p:nvPr/>
        </p:nvSpPr>
        <p:spPr>
          <a:xfrm>
            <a:off x="3990127" y="5345701"/>
            <a:ext cx="3274637" cy="282993"/>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Send </a:t>
            </a:r>
            <a:r>
              <a:rPr lang="en-US" sz="1400" dirty="0" err="1" smtClean="0">
                <a:solidFill>
                  <a:schemeClr val="tx1"/>
                </a:solidFill>
              </a:rPr>
              <a:t>succes</a:t>
            </a:r>
            <a:endParaRPr lang="en-US" sz="1400" dirty="0">
              <a:solidFill>
                <a:schemeClr val="tx1"/>
              </a:solidFill>
            </a:endParaRPr>
          </a:p>
        </p:txBody>
      </p:sp>
      <p:cxnSp>
        <p:nvCxnSpPr>
          <p:cNvPr id="10" name="Straight Arrow Connector 9"/>
          <p:cNvCxnSpPr/>
          <p:nvPr/>
        </p:nvCxnSpPr>
        <p:spPr>
          <a:xfrm flipH="1">
            <a:off x="755348" y="5487197"/>
            <a:ext cx="32144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108517" y="5157191"/>
            <a:ext cx="1540228" cy="276999"/>
          </a:xfrm>
          <a:prstGeom prst="rect">
            <a:avLst/>
          </a:prstGeom>
          <a:noFill/>
        </p:spPr>
        <p:txBody>
          <a:bodyPr wrap="square" rtlCol="0">
            <a:spAutoFit/>
          </a:bodyPr>
          <a:lstStyle/>
          <a:p>
            <a:r>
              <a:rPr lang="en-US" sz="1200" dirty="0" smtClean="0"/>
              <a:t>Response success</a:t>
            </a:r>
            <a:endParaRPr lang="en-US" sz="1200" dirty="0"/>
          </a:p>
        </p:txBody>
      </p:sp>
    </p:spTree>
    <p:extLst>
      <p:ext uri="{BB962C8B-B14F-4D97-AF65-F5344CB8AC3E}">
        <p14:creationId xmlns:p14="http://schemas.microsoft.com/office/powerpoint/2010/main" val="22191264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64" y="116632"/>
            <a:ext cx="4233980" cy="369332"/>
          </a:xfrm>
        </p:spPr>
        <p:txBody>
          <a:bodyPr/>
          <a:lstStyle/>
          <a:p>
            <a:r>
              <a:rPr lang="en-US" dirty="0" smtClean="0"/>
              <a:t>6.</a:t>
            </a:r>
            <a:r>
              <a:rPr lang="en-US" altLang="ko-KR" dirty="0"/>
              <a:t> NGPT Source </a:t>
            </a:r>
            <a:r>
              <a:rPr lang="en-US" altLang="ko-KR" dirty="0" smtClean="0"/>
              <a:t>Code - </a:t>
            </a:r>
            <a:r>
              <a:rPr lang="en-US" dirty="0" smtClean="0"/>
              <a:t>Class definition</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480275789"/>
              </p:ext>
            </p:extLst>
          </p:nvPr>
        </p:nvGraphicFramePr>
        <p:xfrm>
          <a:off x="344488" y="620697"/>
          <a:ext cx="8784976" cy="5688625"/>
        </p:xfrm>
        <a:graphic>
          <a:graphicData uri="http://schemas.openxmlformats.org/drawingml/2006/table">
            <a:tbl>
              <a:tblPr firstRow="1" firstCol="1" bandRow="1">
                <a:tableStyleId>{5C22544A-7EE6-4342-B048-85BDC9FD1C3A}</a:tableStyleId>
              </a:tblPr>
              <a:tblGrid>
                <a:gridCol w="2530073"/>
                <a:gridCol w="6254903"/>
              </a:tblGrid>
              <a:tr h="473348">
                <a:tc>
                  <a:txBody>
                    <a:bodyPr/>
                    <a:lstStyle/>
                    <a:p>
                      <a:pPr marL="0" marR="0" algn="ctr">
                        <a:spcBef>
                          <a:spcPts val="400"/>
                        </a:spcBef>
                        <a:spcAft>
                          <a:spcPts val="400"/>
                        </a:spcAft>
                      </a:pPr>
                      <a:r>
                        <a:rPr lang="en-US" sz="1800" dirty="0">
                          <a:solidFill>
                            <a:schemeClr val="tx1"/>
                          </a:solidFill>
                          <a:effectLst/>
                        </a:rPr>
                        <a:t>Class</a:t>
                      </a:r>
                      <a:endParaRPr lang="en-US" sz="1800" b="1"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nchor="ctr">
                    <a:solidFill>
                      <a:schemeClr val="bg1">
                        <a:lumMod val="85000"/>
                      </a:schemeClr>
                    </a:solidFill>
                  </a:tcPr>
                </a:tc>
                <a:tc>
                  <a:txBody>
                    <a:bodyPr/>
                    <a:lstStyle/>
                    <a:p>
                      <a:pPr marL="0" marR="0" algn="ctr">
                        <a:spcBef>
                          <a:spcPts val="400"/>
                        </a:spcBef>
                        <a:spcAft>
                          <a:spcPts val="400"/>
                        </a:spcAft>
                      </a:pPr>
                      <a:r>
                        <a:rPr lang="en-US" sz="1800" dirty="0">
                          <a:solidFill>
                            <a:schemeClr val="tx1"/>
                          </a:solidFill>
                          <a:effectLst/>
                        </a:rPr>
                        <a:t>Descriptions</a:t>
                      </a:r>
                      <a:endParaRPr lang="en-US" sz="1800" b="1"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nchor="ctr">
                    <a:solidFill>
                      <a:schemeClr val="bg1">
                        <a:lumMod val="85000"/>
                      </a:schemeClr>
                    </a:solidFill>
                  </a:tcPr>
                </a:tc>
              </a:tr>
              <a:tr h="387002">
                <a:tc>
                  <a:txBody>
                    <a:bodyPr/>
                    <a:lstStyle/>
                    <a:p>
                      <a:pPr marL="0" marR="0" algn="ctr">
                        <a:spcBef>
                          <a:spcPts val="200"/>
                        </a:spcBef>
                        <a:spcAft>
                          <a:spcPts val="200"/>
                        </a:spcAft>
                      </a:pPr>
                      <a:r>
                        <a:rPr lang="en-US" sz="1200" dirty="0" err="1">
                          <a:solidFill>
                            <a:schemeClr val="tx1"/>
                          </a:solidFill>
                          <a:effectLst/>
                        </a:rPr>
                        <a:t>NGTPManagerService</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nchor="ctr">
                    <a:solidFill>
                      <a:schemeClr val="bg1">
                        <a:lumMod val="85000"/>
                      </a:schemeClr>
                    </a:solidFill>
                  </a:tcPr>
                </a:tc>
                <a:tc>
                  <a:txBody>
                    <a:bodyPr/>
                    <a:lstStyle/>
                    <a:p>
                      <a:pPr marL="0" marR="0" algn="l">
                        <a:spcBef>
                          <a:spcPts val="200"/>
                        </a:spcBef>
                        <a:spcAft>
                          <a:spcPts val="200"/>
                        </a:spcAft>
                      </a:pPr>
                      <a:r>
                        <a:rPr lang="en-US" sz="1200" dirty="0">
                          <a:solidFill>
                            <a:schemeClr val="tx1"/>
                          </a:solidFill>
                          <a:effectLst/>
                        </a:rPr>
                        <a:t>This class is the main class of NGTP service. It is in charge of each handlers, processors and receivers.</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nchor="ctr">
                    <a:solidFill>
                      <a:schemeClr val="bg1">
                        <a:lumMod val="85000"/>
                      </a:schemeClr>
                    </a:solidFill>
                  </a:tcPr>
                </a:tc>
              </a:tr>
              <a:tr h="209494">
                <a:tc>
                  <a:txBody>
                    <a:bodyPr/>
                    <a:lstStyle/>
                    <a:p>
                      <a:pPr marL="0" marR="0" algn="ctr">
                        <a:spcBef>
                          <a:spcPts val="200"/>
                        </a:spcBef>
                        <a:spcAft>
                          <a:spcPts val="200"/>
                        </a:spcAft>
                      </a:pPr>
                      <a:r>
                        <a:rPr lang="en-US" sz="1200" dirty="0" err="1">
                          <a:solidFill>
                            <a:schemeClr val="tx1"/>
                          </a:solidFill>
                          <a:effectLst/>
                        </a:rPr>
                        <a:t>NGTPDataService</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nchor="ctr">
                    <a:solidFill>
                      <a:schemeClr val="bg1">
                        <a:lumMod val="85000"/>
                      </a:schemeClr>
                    </a:solidFill>
                  </a:tcPr>
                </a:tc>
                <a:tc>
                  <a:txBody>
                    <a:bodyPr/>
                    <a:lstStyle/>
                    <a:p>
                      <a:pPr marL="0" marR="0" algn="l">
                        <a:spcBef>
                          <a:spcPts val="200"/>
                        </a:spcBef>
                        <a:spcAft>
                          <a:spcPts val="200"/>
                        </a:spcAft>
                      </a:pPr>
                      <a:r>
                        <a:rPr lang="en-US" sz="1200">
                          <a:solidFill>
                            <a:schemeClr val="tx1"/>
                          </a:solidFill>
                          <a:effectLst/>
                        </a:rPr>
                        <a:t>This class keeps all necessary data for NGTP service</a:t>
                      </a:r>
                      <a:endParaRPr lang="en-US" sz="120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nchor="ctr">
                    <a:solidFill>
                      <a:schemeClr val="bg1">
                        <a:lumMod val="85000"/>
                      </a:schemeClr>
                    </a:solidFill>
                  </a:tcPr>
                </a:tc>
              </a:tr>
              <a:tr h="209494">
                <a:tc>
                  <a:txBody>
                    <a:bodyPr/>
                    <a:lstStyle/>
                    <a:p>
                      <a:pPr marL="0" marR="0" algn="ctr">
                        <a:spcBef>
                          <a:spcPts val="200"/>
                        </a:spcBef>
                        <a:spcAft>
                          <a:spcPts val="200"/>
                        </a:spcAft>
                      </a:pPr>
                      <a:r>
                        <a:rPr lang="en-US" sz="1200" dirty="0" err="1">
                          <a:solidFill>
                            <a:schemeClr val="tx1"/>
                          </a:solidFill>
                          <a:effectLst/>
                        </a:rPr>
                        <a:t>BnNGTPManagerService</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nchor="ctr">
                    <a:solidFill>
                      <a:schemeClr val="bg1">
                        <a:lumMod val="85000"/>
                      </a:schemeClr>
                    </a:solidFill>
                  </a:tcPr>
                </a:tc>
                <a:tc>
                  <a:txBody>
                    <a:bodyPr/>
                    <a:lstStyle/>
                    <a:p>
                      <a:pPr marL="0" marR="0" algn="l">
                        <a:spcBef>
                          <a:spcPts val="200"/>
                        </a:spcBef>
                        <a:spcAft>
                          <a:spcPts val="200"/>
                        </a:spcAft>
                      </a:pPr>
                      <a:r>
                        <a:rPr lang="en-US" sz="1200" dirty="0">
                          <a:solidFill>
                            <a:schemeClr val="tx1"/>
                          </a:solidFill>
                          <a:effectLst/>
                        </a:rPr>
                        <a:t>Interface class of NGTP APIs</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nchor="ctr">
                    <a:solidFill>
                      <a:schemeClr val="bg1">
                        <a:lumMod val="85000"/>
                      </a:schemeClr>
                    </a:solidFill>
                  </a:tcPr>
                </a:tc>
              </a:tr>
              <a:tr h="209494">
                <a:tc>
                  <a:txBody>
                    <a:bodyPr/>
                    <a:lstStyle/>
                    <a:p>
                      <a:pPr marL="0" marR="0" algn="ctr">
                        <a:spcBef>
                          <a:spcPts val="200"/>
                        </a:spcBef>
                        <a:spcAft>
                          <a:spcPts val="200"/>
                        </a:spcAft>
                      </a:pPr>
                      <a:r>
                        <a:rPr lang="en-US" sz="1200" dirty="0" err="1">
                          <a:solidFill>
                            <a:schemeClr val="tx1"/>
                          </a:solidFill>
                          <a:effectLst/>
                        </a:rPr>
                        <a:t>ServiceStub</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solidFill>
                      <a:schemeClr val="bg1">
                        <a:lumMod val="85000"/>
                      </a:schemeClr>
                    </a:solidFill>
                  </a:tcPr>
                </a:tc>
                <a:tc>
                  <a:txBody>
                    <a:bodyPr/>
                    <a:lstStyle/>
                    <a:p>
                      <a:pPr marL="0" marR="0" algn="l">
                        <a:spcBef>
                          <a:spcPts val="0"/>
                        </a:spcBef>
                        <a:spcAft>
                          <a:spcPts val="0"/>
                        </a:spcAft>
                      </a:pPr>
                      <a:r>
                        <a:rPr lang="en-US" sz="1200">
                          <a:solidFill>
                            <a:schemeClr val="tx1"/>
                          </a:solidFill>
                          <a:effectLst/>
                        </a:rPr>
                        <a:t>Implementation class of NGTP APIs</a:t>
                      </a:r>
                      <a:endParaRPr lang="en-US" sz="1200">
                        <a:solidFill>
                          <a:schemeClr val="tx1"/>
                        </a:solidFill>
                        <a:effectLst/>
                        <a:latin typeface="Trebuchet MS" panose="020B0603020202020204" pitchFamily="34" charset="0"/>
                        <a:ea typeface="GulimChe"/>
                        <a:cs typeface="Times New Roman" panose="02020603050405020304" pitchFamily="18" charset="0"/>
                      </a:endParaRPr>
                    </a:p>
                  </a:txBody>
                  <a:tcPr marL="1982" marR="1982" marT="0" marB="0">
                    <a:solidFill>
                      <a:schemeClr val="bg1">
                        <a:lumMod val="85000"/>
                      </a:schemeClr>
                    </a:solidFill>
                  </a:tcPr>
                </a:tc>
              </a:tr>
              <a:tr h="209494">
                <a:tc>
                  <a:txBody>
                    <a:bodyPr/>
                    <a:lstStyle/>
                    <a:p>
                      <a:pPr marL="0" marR="0" algn="ctr">
                        <a:spcBef>
                          <a:spcPts val="200"/>
                        </a:spcBef>
                        <a:spcAft>
                          <a:spcPts val="200"/>
                        </a:spcAft>
                      </a:pPr>
                      <a:r>
                        <a:rPr lang="en-US" sz="1200" dirty="0" err="1">
                          <a:solidFill>
                            <a:schemeClr val="tx1"/>
                          </a:solidFill>
                          <a:effectLst/>
                        </a:rPr>
                        <a:t>NGTPHandler</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solidFill>
                      <a:schemeClr val="bg1">
                        <a:lumMod val="85000"/>
                      </a:schemeClr>
                    </a:solidFill>
                  </a:tcPr>
                </a:tc>
                <a:tc>
                  <a:txBody>
                    <a:bodyPr/>
                    <a:lstStyle/>
                    <a:p>
                      <a:pPr marL="0" marR="0" algn="l">
                        <a:spcBef>
                          <a:spcPts val="0"/>
                        </a:spcBef>
                        <a:spcAft>
                          <a:spcPts val="0"/>
                        </a:spcAft>
                      </a:pPr>
                      <a:r>
                        <a:rPr lang="en-US" sz="1200" dirty="0" err="1">
                          <a:solidFill>
                            <a:schemeClr val="tx1"/>
                          </a:solidFill>
                          <a:effectLst/>
                        </a:rPr>
                        <a:t>Cmd</a:t>
                      </a:r>
                      <a:r>
                        <a:rPr lang="en-US" sz="1200" dirty="0">
                          <a:solidFill>
                            <a:schemeClr val="tx1"/>
                          </a:solidFill>
                          <a:effectLst/>
                        </a:rPr>
                        <a:t> distributer class from APPs, TSP and internal </a:t>
                      </a:r>
                      <a:r>
                        <a:rPr lang="en-US" sz="1200" dirty="0" smtClean="0">
                          <a:solidFill>
                            <a:schemeClr val="tx1"/>
                          </a:solidFill>
                          <a:effectLst/>
                        </a:rPr>
                        <a:t>objects.</a:t>
                      </a:r>
                      <a:endParaRPr lang="en-US" sz="1200" dirty="0">
                        <a:solidFill>
                          <a:schemeClr val="tx1"/>
                        </a:solidFill>
                        <a:effectLst/>
                        <a:latin typeface="Trebuchet MS" panose="020B0603020202020204" pitchFamily="34" charset="0"/>
                        <a:ea typeface="GulimChe"/>
                        <a:cs typeface="Times New Roman" panose="02020603050405020304" pitchFamily="18" charset="0"/>
                      </a:endParaRPr>
                    </a:p>
                  </a:txBody>
                  <a:tcPr marL="1982" marR="1982" marT="0" marB="0">
                    <a:solidFill>
                      <a:schemeClr val="bg1">
                        <a:lumMod val="85000"/>
                      </a:schemeClr>
                    </a:solidFill>
                  </a:tcPr>
                </a:tc>
              </a:tr>
              <a:tr h="251393">
                <a:tc>
                  <a:txBody>
                    <a:bodyPr/>
                    <a:lstStyle/>
                    <a:p>
                      <a:pPr marL="0" marR="0" algn="ctr">
                        <a:spcBef>
                          <a:spcPts val="200"/>
                        </a:spcBef>
                        <a:spcAft>
                          <a:spcPts val="200"/>
                        </a:spcAft>
                      </a:pPr>
                      <a:r>
                        <a:rPr lang="en-US" sz="1200" dirty="0" err="1">
                          <a:solidFill>
                            <a:schemeClr val="tx1"/>
                          </a:solidFill>
                          <a:effectLst/>
                        </a:rPr>
                        <a:t>NGTPSendQueueHandler</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solidFill>
                      <a:schemeClr val="bg1">
                        <a:lumMod val="85000"/>
                      </a:schemeClr>
                    </a:solidFill>
                  </a:tcPr>
                </a:tc>
                <a:tc>
                  <a:txBody>
                    <a:bodyPr/>
                    <a:lstStyle/>
                    <a:p>
                      <a:pPr marL="0" marR="0" algn="l">
                        <a:spcBef>
                          <a:spcPts val="0"/>
                        </a:spcBef>
                        <a:spcAft>
                          <a:spcPts val="0"/>
                        </a:spcAft>
                      </a:pPr>
                      <a:r>
                        <a:rPr lang="en-US" sz="1200" dirty="0">
                          <a:solidFill>
                            <a:schemeClr val="tx1"/>
                          </a:solidFill>
                          <a:effectLst/>
                        </a:rPr>
                        <a:t>This class is in charge of queue handling of uplink messages according to their priority.</a:t>
                      </a:r>
                      <a:endParaRPr lang="en-US" sz="1200" dirty="0">
                        <a:solidFill>
                          <a:schemeClr val="tx1"/>
                        </a:solidFill>
                        <a:effectLst/>
                        <a:latin typeface="Trebuchet MS" panose="020B0603020202020204" pitchFamily="34" charset="0"/>
                        <a:ea typeface="GulimChe"/>
                        <a:cs typeface="Times New Roman" panose="02020603050405020304" pitchFamily="18" charset="0"/>
                      </a:endParaRPr>
                    </a:p>
                  </a:txBody>
                  <a:tcPr marL="1982" marR="1982" marT="0" marB="0">
                    <a:solidFill>
                      <a:schemeClr val="bg1">
                        <a:lumMod val="85000"/>
                      </a:schemeClr>
                    </a:solidFill>
                  </a:tcPr>
                </a:tc>
              </a:tr>
              <a:tr h="209494">
                <a:tc>
                  <a:txBody>
                    <a:bodyPr/>
                    <a:lstStyle/>
                    <a:p>
                      <a:pPr marL="0" marR="0" algn="ctr">
                        <a:spcBef>
                          <a:spcPts val="200"/>
                        </a:spcBef>
                        <a:spcAft>
                          <a:spcPts val="200"/>
                        </a:spcAft>
                      </a:pPr>
                      <a:r>
                        <a:rPr lang="en-US" sz="1200" dirty="0" err="1">
                          <a:solidFill>
                            <a:schemeClr val="tx1"/>
                          </a:solidFill>
                          <a:effectLst/>
                        </a:rPr>
                        <a:t>NGTPAppRequestProcessor</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solidFill>
                      <a:schemeClr val="bg1">
                        <a:lumMod val="85000"/>
                      </a:schemeClr>
                    </a:solidFill>
                  </a:tcPr>
                </a:tc>
                <a:tc>
                  <a:txBody>
                    <a:bodyPr/>
                    <a:lstStyle/>
                    <a:p>
                      <a:pPr marL="0" marR="0" algn="l">
                        <a:spcBef>
                          <a:spcPts val="0"/>
                        </a:spcBef>
                        <a:spcAft>
                          <a:spcPts val="0"/>
                        </a:spcAft>
                      </a:pPr>
                      <a:r>
                        <a:rPr lang="en-US" sz="1200" dirty="0">
                          <a:solidFill>
                            <a:schemeClr val="tx1"/>
                          </a:solidFill>
                          <a:effectLst/>
                        </a:rPr>
                        <a:t>This class is in charge of sending message by deciding the transport </a:t>
                      </a:r>
                      <a:r>
                        <a:rPr lang="en-US" sz="1200" dirty="0" smtClean="0">
                          <a:solidFill>
                            <a:schemeClr val="tx1"/>
                          </a:solidFill>
                          <a:effectLst/>
                        </a:rPr>
                        <a:t>channel.</a:t>
                      </a:r>
                      <a:endParaRPr lang="en-US" sz="1200" dirty="0">
                        <a:solidFill>
                          <a:schemeClr val="tx1"/>
                        </a:solidFill>
                        <a:effectLst/>
                        <a:latin typeface="Trebuchet MS" panose="020B0603020202020204" pitchFamily="34" charset="0"/>
                        <a:ea typeface="GulimChe"/>
                        <a:cs typeface="Times New Roman" panose="02020603050405020304" pitchFamily="18" charset="0"/>
                      </a:endParaRPr>
                    </a:p>
                  </a:txBody>
                  <a:tcPr marL="1982" marR="1982" marT="0" marB="0">
                    <a:solidFill>
                      <a:schemeClr val="bg1">
                        <a:lumMod val="85000"/>
                      </a:schemeClr>
                    </a:solidFill>
                  </a:tcPr>
                </a:tc>
              </a:tr>
              <a:tr h="387002">
                <a:tc>
                  <a:txBody>
                    <a:bodyPr/>
                    <a:lstStyle/>
                    <a:p>
                      <a:pPr marL="0" marR="0" algn="ctr">
                        <a:spcBef>
                          <a:spcPts val="200"/>
                        </a:spcBef>
                        <a:spcAft>
                          <a:spcPts val="200"/>
                        </a:spcAft>
                      </a:pPr>
                      <a:r>
                        <a:rPr lang="en-US" sz="1200" dirty="0" err="1">
                          <a:solidFill>
                            <a:schemeClr val="tx1"/>
                          </a:solidFill>
                          <a:effectLst/>
                        </a:rPr>
                        <a:t>NGTPTSPRequestProcessor</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solidFill>
                      <a:schemeClr val="bg1">
                        <a:lumMod val="85000"/>
                      </a:schemeClr>
                    </a:solidFill>
                  </a:tcPr>
                </a:tc>
                <a:tc>
                  <a:txBody>
                    <a:bodyPr/>
                    <a:lstStyle/>
                    <a:p>
                      <a:pPr marL="0" marR="0" algn="l">
                        <a:spcBef>
                          <a:spcPts val="0"/>
                        </a:spcBef>
                        <a:spcAft>
                          <a:spcPts val="0"/>
                        </a:spcAft>
                      </a:pPr>
                      <a:r>
                        <a:rPr lang="en-US" sz="1200" dirty="0">
                          <a:solidFill>
                            <a:schemeClr val="tx1"/>
                          </a:solidFill>
                          <a:effectLst/>
                        </a:rPr>
                        <a:t>This class is in charge of </a:t>
                      </a:r>
                      <a:r>
                        <a:rPr lang="en-US" sz="1200" dirty="0" smtClean="0">
                          <a:solidFill>
                            <a:schemeClr val="tx1"/>
                          </a:solidFill>
                          <a:effectLst/>
                        </a:rPr>
                        <a:t>receiving </a:t>
                      </a:r>
                      <a:r>
                        <a:rPr lang="en-US" sz="1200" dirty="0">
                          <a:solidFill>
                            <a:schemeClr val="tx1"/>
                          </a:solidFill>
                          <a:effectLst/>
                        </a:rPr>
                        <a:t>message. it decides the receiver application and deliver the message.</a:t>
                      </a:r>
                      <a:endParaRPr lang="en-US" sz="1200" dirty="0">
                        <a:solidFill>
                          <a:schemeClr val="tx1"/>
                        </a:solidFill>
                        <a:effectLst/>
                        <a:latin typeface="Trebuchet MS" panose="020B0603020202020204" pitchFamily="34" charset="0"/>
                        <a:ea typeface="GulimChe"/>
                        <a:cs typeface="Times New Roman" panose="02020603050405020304" pitchFamily="18" charset="0"/>
                      </a:endParaRPr>
                    </a:p>
                  </a:txBody>
                  <a:tcPr marL="1982" marR="1982" marT="0" marB="0">
                    <a:solidFill>
                      <a:schemeClr val="bg1">
                        <a:lumMod val="85000"/>
                      </a:schemeClr>
                    </a:solidFill>
                  </a:tcPr>
                </a:tc>
              </a:tr>
              <a:tr h="209494">
                <a:tc>
                  <a:txBody>
                    <a:bodyPr/>
                    <a:lstStyle/>
                    <a:p>
                      <a:pPr marL="0" marR="0" algn="ctr">
                        <a:spcBef>
                          <a:spcPts val="200"/>
                        </a:spcBef>
                        <a:spcAft>
                          <a:spcPts val="200"/>
                        </a:spcAft>
                      </a:pPr>
                      <a:r>
                        <a:rPr lang="en-US" sz="1200" dirty="0" err="1">
                          <a:solidFill>
                            <a:schemeClr val="tx1"/>
                          </a:solidFill>
                          <a:effectLst/>
                        </a:rPr>
                        <a:t>NGTPRetryProcessor</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solidFill>
                      <a:schemeClr val="bg1">
                        <a:lumMod val="85000"/>
                      </a:schemeClr>
                    </a:solidFill>
                  </a:tcPr>
                </a:tc>
                <a:tc>
                  <a:txBody>
                    <a:bodyPr/>
                    <a:lstStyle/>
                    <a:p>
                      <a:pPr marL="0" marR="0" algn="l">
                        <a:spcBef>
                          <a:spcPts val="0"/>
                        </a:spcBef>
                        <a:spcAft>
                          <a:spcPts val="0"/>
                        </a:spcAft>
                      </a:pPr>
                      <a:r>
                        <a:rPr lang="en-US" sz="1200" dirty="0">
                          <a:solidFill>
                            <a:schemeClr val="tx1"/>
                          </a:solidFill>
                          <a:effectLst/>
                        </a:rPr>
                        <a:t>This class is in charge of </a:t>
                      </a:r>
                      <a:r>
                        <a:rPr lang="en-US" sz="1200" dirty="0" smtClean="0">
                          <a:solidFill>
                            <a:schemeClr val="tx1"/>
                          </a:solidFill>
                          <a:effectLst/>
                        </a:rPr>
                        <a:t>retry </a:t>
                      </a:r>
                      <a:r>
                        <a:rPr lang="en-US" sz="1200" dirty="0">
                          <a:solidFill>
                            <a:schemeClr val="tx1"/>
                          </a:solidFill>
                          <a:effectLst/>
                        </a:rPr>
                        <a:t>algorithm and sending.</a:t>
                      </a:r>
                      <a:endParaRPr lang="en-US" sz="1200" dirty="0">
                        <a:solidFill>
                          <a:schemeClr val="tx1"/>
                        </a:solidFill>
                        <a:effectLst/>
                        <a:latin typeface="Trebuchet MS" panose="020B0603020202020204" pitchFamily="34" charset="0"/>
                        <a:ea typeface="GulimChe"/>
                        <a:cs typeface="Times New Roman" panose="02020603050405020304" pitchFamily="18" charset="0"/>
                      </a:endParaRPr>
                    </a:p>
                  </a:txBody>
                  <a:tcPr marL="1982" marR="1982" marT="0" marB="0">
                    <a:solidFill>
                      <a:schemeClr val="bg1">
                        <a:lumMod val="85000"/>
                      </a:schemeClr>
                    </a:solidFill>
                  </a:tcPr>
                </a:tc>
              </a:tr>
              <a:tr h="209494">
                <a:tc>
                  <a:txBody>
                    <a:bodyPr/>
                    <a:lstStyle/>
                    <a:p>
                      <a:pPr marL="0" marR="0" algn="ctr">
                        <a:spcBef>
                          <a:spcPts val="200"/>
                        </a:spcBef>
                        <a:spcAft>
                          <a:spcPts val="200"/>
                        </a:spcAft>
                      </a:pPr>
                      <a:r>
                        <a:rPr lang="en-US" sz="1200" dirty="0" err="1">
                          <a:solidFill>
                            <a:schemeClr val="tx1"/>
                          </a:solidFill>
                          <a:effectLst/>
                        </a:rPr>
                        <a:t>NGTPWaitingTSDPMessage</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solidFill>
                      <a:schemeClr val="bg1">
                        <a:lumMod val="85000"/>
                      </a:schemeClr>
                    </a:solidFill>
                  </a:tcPr>
                </a:tc>
                <a:tc>
                  <a:txBody>
                    <a:bodyPr/>
                    <a:lstStyle/>
                    <a:p>
                      <a:pPr marL="0" marR="0" algn="l">
                        <a:spcBef>
                          <a:spcPts val="0"/>
                        </a:spcBef>
                        <a:spcAft>
                          <a:spcPts val="0"/>
                        </a:spcAft>
                      </a:pPr>
                      <a:r>
                        <a:rPr lang="en-US" sz="1200" dirty="0">
                          <a:solidFill>
                            <a:schemeClr val="tx1"/>
                          </a:solidFill>
                          <a:effectLst/>
                        </a:rPr>
                        <a:t>This class is waiting-for-message class for UDP</a:t>
                      </a:r>
                      <a:endParaRPr lang="en-US" sz="1200" dirty="0">
                        <a:solidFill>
                          <a:schemeClr val="tx1"/>
                        </a:solidFill>
                        <a:effectLst/>
                        <a:latin typeface="Trebuchet MS" panose="020B0603020202020204" pitchFamily="34" charset="0"/>
                        <a:ea typeface="GulimChe"/>
                        <a:cs typeface="Times New Roman" panose="02020603050405020304" pitchFamily="18" charset="0"/>
                      </a:endParaRPr>
                    </a:p>
                  </a:txBody>
                  <a:tcPr marL="1982" marR="1982" marT="0" marB="0">
                    <a:solidFill>
                      <a:schemeClr val="bg1">
                        <a:lumMod val="85000"/>
                      </a:schemeClr>
                    </a:solidFill>
                  </a:tcPr>
                </a:tc>
              </a:tr>
              <a:tr h="209494">
                <a:tc>
                  <a:txBody>
                    <a:bodyPr/>
                    <a:lstStyle/>
                    <a:p>
                      <a:pPr marL="0" marR="0" algn="ctr">
                        <a:spcBef>
                          <a:spcPts val="200"/>
                        </a:spcBef>
                        <a:spcAft>
                          <a:spcPts val="200"/>
                        </a:spcAft>
                      </a:pPr>
                      <a:r>
                        <a:rPr lang="en-US" sz="1200" dirty="0" err="1">
                          <a:solidFill>
                            <a:schemeClr val="tx1"/>
                          </a:solidFill>
                          <a:effectLst/>
                        </a:rPr>
                        <a:t>NGTPHTTPsGet</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solidFill>
                      <a:schemeClr val="bg1">
                        <a:lumMod val="85000"/>
                      </a:schemeClr>
                    </a:solidFill>
                  </a:tcPr>
                </a:tc>
                <a:tc>
                  <a:txBody>
                    <a:bodyPr/>
                    <a:lstStyle/>
                    <a:p>
                      <a:pPr marL="0" marR="0" algn="l">
                        <a:spcBef>
                          <a:spcPts val="0"/>
                        </a:spcBef>
                        <a:spcAft>
                          <a:spcPts val="0"/>
                        </a:spcAft>
                      </a:pPr>
                      <a:r>
                        <a:rPr lang="en-US" sz="1200" dirty="0">
                          <a:solidFill>
                            <a:schemeClr val="tx1"/>
                          </a:solidFill>
                          <a:effectLst/>
                        </a:rPr>
                        <a:t>This class is waiting-for-message class for HTTPs</a:t>
                      </a:r>
                      <a:endParaRPr lang="en-US" sz="1200" dirty="0">
                        <a:solidFill>
                          <a:schemeClr val="tx1"/>
                        </a:solidFill>
                        <a:effectLst/>
                        <a:latin typeface="Trebuchet MS" panose="020B0603020202020204" pitchFamily="34" charset="0"/>
                        <a:ea typeface="GulimChe"/>
                        <a:cs typeface="Times New Roman" panose="02020603050405020304" pitchFamily="18" charset="0"/>
                      </a:endParaRPr>
                    </a:p>
                  </a:txBody>
                  <a:tcPr marL="1982" marR="1982" marT="0" marB="0">
                    <a:solidFill>
                      <a:schemeClr val="bg1">
                        <a:lumMod val="85000"/>
                      </a:schemeClr>
                    </a:solidFill>
                  </a:tcPr>
                </a:tc>
              </a:tr>
              <a:tr h="209494">
                <a:tc>
                  <a:txBody>
                    <a:bodyPr/>
                    <a:lstStyle/>
                    <a:p>
                      <a:pPr marL="0" marR="0" algn="ctr">
                        <a:spcBef>
                          <a:spcPts val="200"/>
                        </a:spcBef>
                        <a:spcAft>
                          <a:spcPts val="200"/>
                        </a:spcAft>
                      </a:pPr>
                      <a:r>
                        <a:rPr lang="en-US" sz="1200" dirty="0" err="1">
                          <a:solidFill>
                            <a:schemeClr val="tx1"/>
                          </a:solidFill>
                          <a:effectLst/>
                        </a:rPr>
                        <a:t>NGTPSMSReceiverCallback</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solidFill>
                      <a:schemeClr val="bg1">
                        <a:lumMod val="85000"/>
                      </a:schemeClr>
                    </a:solidFill>
                  </a:tcPr>
                </a:tc>
                <a:tc>
                  <a:txBody>
                    <a:bodyPr/>
                    <a:lstStyle/>
                    <a:p>
                      <a:pPr marL="0" marR="0" algn="l">
                        <a:spcBef>
                          <a:spcPts val="0"/>
                        </a:spcBef>
                        <a:spcAft>
                          <a:spcPts val="0"/>
                        </a:spcAft>
                      </a:pPr>
                      <a:r>
                        <a:rPr lang="en-US" sz="1200" dirty="0">
                          <a:solidFill>
                            <a:schemeClr val="tx1"/>
                          </a:solidFill>
                          <a:effectLst/>
                        </a:rPr>
                        <a:t>This class is waiting-for-message class for SMS</a:t>
                      </a:r>
                      <a:endParaRPr lang="en-US" sz="1200" dirty="0">
                        <a:solidFill>
                          <a:schemeClr val="tx1"/>
                        </a:solidFill>
                        <a:effectLst/>
                        <a:latin typeface="Trebuchet MS" panose="020B0603020202020204" pitchFamily="34" charset="0"/>
                        <a:ea typeface="GulimChe"/>
                        <a:cs typeface="Times New Roman" panose="02020603050405020304" pitchFamily="18" charset="0"/>
                      </a:endParaRPr>
                    </a:p>
                  </a:txBody>
                  <a:tcPr marL="1982" marR="1982" marT="0" marB="0">
                    <a:solidFill>
                      <a:schemeClr val="bg1">
                        <a:lumMod val="85000"/>
                      </a:schemeClr>
                    </a:solidFill>
                  </a:tcPr>
                </a:tc>
              </a:tr>
              <a:tr h="209494">
                <a:tc>
                  <a:txBody>
                    <a:bodyPr/>
                    <a:lstStyle/>
                    <a:p>
                      <a:pPr marL="0" marR="0" algn="ctr">
                        <a:spcBef>
                          <a:spcPts val="200"/>
                        </a:spcBef>
                        <a:spcAft>
                          <a:spcPts val="200"/>
                        </a:spcAft>
                      </a:pPr>
                      <a:r>
                        <a:rPr lang="en-US" sz="1200" dirty="0" err="1">
                          <a:solidFill>
                            <a:schemeClr val="tx1"/>
                          </a:solidFill>
                          <a:effectLst/>
                        </a:rPr>
                        <a:t>NGTPTransport</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solidFill>
                      <a:schemeClr val="bg1">
                        <a:lumMod val="85000"/>
                      </a:schemeClr>
                    </a:solidFill>
                  </a:tcPr>
                </a:tc>
                <a:tc>
                  <a:txBody>
                    <a:bodyPr/>
                    <a:lstStyle/>
                    <a:p>
                      <a:pPr marL="0" marR="0" algn="l">
                        <a:spcBef>
                          <a:spcPts val="0"/>
                        </a:spcBef>
                        <a:spcAft>
                          <a:spcPts val="0"/>
                        </a:spcAft>
                      </a:pPr>
                      <a:r>
                        <a:rPr lang="en-US" sz="1200" dirty="0">
                          <a:solidFill>
                            <a:schemeClr val="tx1"/>
                          </a:solidFill>
                          <a:effectLst/>
                        </a:rPr>
                        <a:t>This class is abstract class for sending function.</a:t>
                      </a:r>
                      <a:endParaRPr lang="en-US" sz="1200" dirty="0">
                        <a:solidFill>
                          <a:schemeClr val="tx1"/>
                        </a:solidFill>
                        <a:effectLst/>
                        <a:latin typeface="Trebuchet MS" panose="020B0603020202020204" pitchFamily="34" charset="0"/>
                        <a:ea typeface="GulimChe"/>
                        <a:cs typeface="Times New Roman" panose="02020603050405020304" pitchFamily="18" charset="0"/>
                      </a:endParaRPr>
                    </a:p>
                  </a:txBody>
                  <a:tcPr marL="1982" marR="1982" marT="0" marB="0">
                    <a:solidFill>
                      <a:schemeClr val="bg1">
                        <a:lumMod val="85000"/>
                      </a:schemeClr>
                    </a:solidFill>
                  </a:tcPr>
                </a:tc>
              </a:tr>
              <a:tr h="209494">
                <a:tc>
                  <a:txBody>
                    <a:bodyPr/>
                    <a:lstStyle/>
                    <a:p>
                      <a:pPr marL="0" marR="0" algn="ctr">
                        <a:spcBef>
                          <a:spcPts val="200"/>
                        </a:spcBef>
                        <a:spcAft>
                          <a:spcPts val="200"/>
                        </a:spcAft>
                      </a:pPr>
                      <a:r>
                        <a:rPr lang="en-US" sz="1200" dirty="0" err="1">
                          <a:solidFill>
                            <a:schemeClr val="tx1"/>
                          </a:solidFill>
                          <a:effectLst/>
                        </a:rPr>
                        <a:t>NGTPTransportUDP</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solidFill>
                      <a:schemeClr val="bg1">
                        <a:lumMod val="85000"/>
                      </a:schemeClr>
                    </a:solidFill>
                  </a:tcPr>
                </a:tc>
                <a:tc>
                  <a:txBody>
                    <a:bodyPr/>
                    <a:lstStyle/>
                    <a:p>
                      <a:pPr marL="0" marR="0" algn="l">
                        <a:spcBef>
                          <a:spcPts val="0"/>
                        </a:spcBef>
                        <a:spcAft>
                          <a:spcPts val="0"/>
                        </a:spcAft>
                      </a:pPr>
                      <a:r>
                        <a:rPr lang="en-US" sz="1200" dirty="0">
                          <a:solidFill>
                            <a:schemeClr val="tx1"/>
                          </a:solidFill>
                          <a:effectLst/>
                        </a:rPr>
                        <a:t>This class is implementation of </a:t>
                      </a:r>
                      <a:r>
                        <a:rPr lang="en-US" sz="1200" dirty="0" err="1">
                          <a:solidFill>
                            <a:schemeClr val="tx1"/>
                          </a:solidFill>
                          <a:effectLst/>
                        </a:rPr>
                        <a:t>NGTPTransport</a:t>
                      </a:r>
                      <a:r>
                        <a:rPr lang="en-US" sz="1200" dirty="0">
                          <a:solidFill>
                            <a:schemeClr val="tx1"/>
                          </a:solidFill>
                          <a:effectLst/>
                        </a:rPr>
                        <a:t> for UDP</a:t>
                      </a:r>
                      <a:endParaRPr lang="en-US" sz="1200" dirty="0">
                        <a:solidFill>
                          <a:schemeClr val="tx1"/>
                        </a:solidFill>
                        <a:effectLst/>
                        <a:latin typeface="Trebuchet MS" panose="020B0603020202020204" pitchFamily="34" charset="0"/>
                        <a:ea typeface="GulimChe"/>
                        <a:cs typeface="Times New Roman" panose="02020603050405020304" pitchFamily="18" charset="0"/>
                      </a:endParaRPr>
                    </a:p>
                  </a:txBody>
                  <a:tcPr marL="1982" marR="1982" marT="0" marB="0">
                    <a:solidFill>
                      <a:schemeClr val="bg1">
                        <a:lumMod val="85000"/>
                      </a:schemeClr>
                    </a:solidFill>
                  </a:tcPr>
                </a:tc>
              </a:tr>
              <a:tr h="209494">
                <a:tc>
                  <a:txBody>
                    <a:bodyPr/>
                    <a:lstStyle/>
                    <a:p>
                      <a:pPr marL="0" marR="0" algn="ctr">
                        <a:spcBef>
                          <a:spcPts val="200"/>
                        </a:spcBef>
                        <a:spcAft>
                          <a:spcPts val="200"/>
                        </a:spcAft>
                      </a:pPr>
                      <a:r>
                        <a:rPr lang="en-US" sz="1200" dirty="0" err="1">
                          <a:solidFill>
                            <a:schemeClr val="tx1"/>
                          </a:solidFill>
                          <a:effectLst/>
                        </a:rPr>
                        <a:t>NGTPTransportHTTP</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solidFill>
                      <a:schemeClr val="bg1">
                        <a:lumMod val="85000"/>
                      </a:schemeClr>
                    </a:solidFill>
                  </a:tcPr>
                </a:tc>
                <a:tc>
                  <a:txBody>
                    <a:bodyPr/>
                    <a:lstStyle/>
                    <a:p>
                      <a:pPr marL="0" marR="0" algn="l">
                        <a:spcBef>
                          <a:spcPts val="0"/>
                        </a:spcBef>
                        <a:spcAft>
                          <a:spcPts val="0"/>
                        </a:spcAft>
                      </a:pPr>
                      <a:r>
                        <a:rPr lang="en-US" sz="1200" dirty="0">
                          <a:solidFill>
                            <a:schemeClr val="tx1"/>
                          </a:solidFill>
                          <a:effectLst/>
                        </a:rPr>
                        <a:t>This class is implementation of </a:t>
                      </a:r>
                      <a:r>
                        <a:rPr lang="en-US" sz="1200" dirty="0" err="1">
                          <a:solidFill>
                            <a:schemeClr val="tx1"/>
                          </a:solidFill>
                          <a:effectLst/>
                        </a:rPr>
                        <a:t>NGTPTransport</a:t>
                      </a:r>
                      <a:r>
                        <a:rPr lang="en-US" sz="1200" dirty="0">
                          <a:solidFill>
                            <a:schemeClr val="tx1"/>
                          </a:solidFill>
                          <a:effectLst/>
                        </a:rPr>
                        <a:t> for HTTP</a:t>
                      </a:r>
                      <a:endParaRPr lang="en-US" sz="1200" dirty="0">
                        <a:solidFill>
                          <a:schemeClr val="tx1"/>
                        </a:solidFill>
                        <a:effectLst/>
                        <a:latin typeface="Trebuchet MS" panose="020B0603020202020204" pitchFamily="34" charset="0"/>
                        <a:ea typeface="GulimChe"/>
                        <a:cs typeface="Times New Roman" panose="02020603050405020304" pitchFamily="18" charset="0"/>
                      </a:endParaRPr>
                    </a:p>
                  </a:txBody>
                  <a:tcPr marL="1982" marR="1982" marT="0" marB="0">
                    <a:solidFill>
                      <a:schemeClr val="bg1">
                        <a:lumMod val="85000"/>
                      </a:schemeClr>
                    </a:solidFill>
                  </a:tcPr>
                </a:tc>
              </a:tr>
              <a:tr h="209494">
                <a:tc>
                  <a:txBody>
                    <a:bodyPr/>
                    <a:lstStyle/>
                    <a:p>
                      <a:pPr marL="0" marR="0" algn="ctr">
                        <a:spcBef>
                          <a:spcPts val="200"/>
                        </a:spcBef>
                        <a:spcAft>
                          <a:spcPts val="200"/>
                        </a:spcAft>
                      </a:pPr>
                      <a:r>
                        <a:rPr lang="en-US" sz="1200" dirty="0" err="1">
                          <a:solidFill>
                            <a:schemeClr val="tx1"/>
                          </a:solidFill>
                          <a:effectLst/>
                        </a:rPr>
                        <a:t>NGTPTransportSMS</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solidFill>
                      <a:schemeClr val="bg1">
                        <a:lumMod val="85000"/>
                      </a:schemeClr>
                    </a:solidFill>
                  </a:tcPr>
                </a:tc>
                <a:tc>
                  <a:txBody>
                    <a:bodyPr/>
                    <a:lstStyle/>
                    <a:p>
                      <a:pPr marL="0" marR="0" algn="l">
                        <a:spcBef>
                          <a:spcPts val="0"/>
                        </a:spcBef>
                        <a:spcAft>
                          <a:spcPts val="0"/>
                        </a:spcAft>
                      </a:pPr>
                      <a:r>
                        <a:rPr lang="en-US" sz="1200" dirty="0">
                          <a:solidFill>
                            <a:schemeClr val="tx1"/>
                          </a:solidFill>
                          <a:effectLst/>
                        </a:rPr>
                        <a:t>This class is implementation of </a:t>
                      </a:r>
                      <a:r>
                        <a:rPr lang="en-US" sz="1200" dirty="0" err="1">
                          <a:solidFill>
                            <a:schemeClr val="tx1"/>
                          </a:solidFill>
                          <a:effectLst/>
                        </a:rPr>
                        <a:t>NGTPTransport</a:t>
                      </a:r>
                      <a:r>
                        <a:rPr lang="en-US" sz="1200" dirty="0">
                          <a:solidFill>
                            <a:schemeClr val="tx1"/>
                          </a:solidFill>
                          <a:effectLst/>
                        </a:rPr>
                        <a:t> for SMS</a:t>
                      </a:r>
                      <a:endParaRPr lang="en-US" sz="1200" dirty="0">
                        <a:solidFill>
                          <a:schemeClr val="tx1"/>
                        </a:solidFill>
                        <a:effectLst/>
                        <a:latin typeface="Trebuchet MS" panose="020B0603020202020204" pitchFamily="34" charset="0"/>
                        <a:ea typeface="GulimChe"/>
                        <a:cs typeface="Times New Roman" panose="02020603050405020304" pitchFamily="18" charset="0"/>
                      </a:endParaRPr>
                    </a:p>
                  </a:txBody>
                  <a:tcPr marL="1982" marR="1982" marT="0" marB="0">
                    <a:solidFill>
                      <a:schemeClr val="bg1">
                        <a:lumMod val="85000"/>
                      </a:schemeClr>
                    </a:solidFill>
                  </a:tcPr>
                </a:tc>
              </a:tr>
              <a:tr h="209494">
                <a:tc>
                  <a:txBody>
                    <a:bodyPr/>
                    <a:lstStyle/>
                    <a:p>
                      <a:pPr marL="0" marR="0" algn="ctr">
                        <a:spcBef>
                          <a:spcPts val="200"/>
                        </a:spcBef>
                        <a:spcAft>
                          <a:spcPts val="200"/>
                        </a:spcAft>
                      </a:pPr>
                      <a:r>
                        <a:rPr lang="en-US" sz="1200" dirty="0" err="1">
                          <a:solidFill>
                            <a:schemeClr val="tx1"/>
                          </a:solidFill>
                          <a:effectLst/>
                        </a:rPr>
                        <a:t>NGTPCrypto</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solidFill>
                      <a:schemeClr val="bg1">
                        <a:lumMod val="85000"/>
                      </a:schemeClr>
                    </a:solidFill>
                  </a:tcPr>
                </a:tc>
                <a:tc>
                  <a:txBody>
                    <a:bodyPr/>
                    <a:lstStyle/>
                    <a:p>
                      <a:pPr marL="0" marR="0" algn="l">
                        <a:spcBef>
                          <a:spcPts val="0"/>
                        </a:spcBef>
                        <a:spcAft>
                          <a:spcPts val="0"/>
                        </a:spcAft>
                      </a:pPr>
                      <a:r>
                        <a:rPr lang="en-US" sz="1200" dirty="0">
                          <a:solidFill>
                            <a:schemeClr val="tx1"/>
                          </a:solidFill>
                          <a:effectLst/>
                        </a:rPr>
                        <a:t>This class is in charge of encryption and decryption of NGTP message</a:t>
                      </a:r>
                      <a:endParaRPr lang="en-US" sz="1200" dirty="0">
                        <a:solidFill>
                          <a:schemeClr val="tx1"/>
                        </a:solidFill>
                        <a:effectLst/>
                        <a:latin typeface="Trebuchet MS" panose="020B0603020202020204" pitchFamily="34" charset="0"/>
                        <a:ea typeface="GulimChe"/>
                        <a:cs typeface="Times New Roman" panose="02020603050405020304" pitchFamily="18" charset="0"/>
                      </a:endParaRPr>
                    </a:p>
                  </a:txBody>
                  <a:tcPr marL="1982" marR="1982" marT="0" marB="0">
                    <a:solidFill>
                      <a:schemeClr val="bg1">
                        <a:lumMod val="85000"/>
                      </a:schemeClr>
                    </a:solidFill>
                  </a:tcPr>
                </a:tc>
              </a:tr>
              <a:tr h="209494">
                <a:tc>
                  <a:txBody>
                    <a:bodyPr/>
                    <a:lstStyle/>
                    <a:p>
                      <a:pPr marL="0" marR="0" algn="ctr">
                        <a:spcBef>
                          <a:spcPts val="200"/>
                        </a:spcBef>
                        <a:spcAft>
                          <a:spcPts val="200"/>
                        </a:spcAft>
                      </a:pPr>
                      <a:r>
                        <a:rPr lang="en-US" sz="1200" dirty="0" err="1">
                          <a:solidFill>
                            <a:schemeClr val="tx1"/>
                          </a:solidFill>
                          <a:effectLst/>
                        </a:rPr>
                        <a:t>NGTPMessage</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solidFill>
                      <a:schemeClr val="bg1">
                        <a:lumMod val="85000"/>
                      </a:schemeClr>
                    </a:solidFill>
                  </a:tcPr>
                </a:tc>
                <a:tc>
                  <a:txBody>
                    <a:bodyPr/>
                    <a:lstStyle/>
                    <a:p>
                      <a:pPr marL="0" marR="0" algn="l">
                        <a:spcBef>
                          <a:spcPts val="0"/>
                        </a:spcBef>
                        <a:spcAft>
                          <a:spcPts val="0"/>
                        </a:spcAft>
                      </a:pPr>
                      <a:r>
                        <a:rPr lang="en-US" sz="1200" dirty="0">
                          <a:solidFill>
                            <a:schemeClr val="tx1"/>
                          </a:solidFill>
                          <a:effectLst/>
                        </a:rPr>
                        <a:t>This class is abstract class for encoding/decoding function.</a:t>
                      </a:r>
                      <a:endParaRPr lang="en-US" sz="1200" dirty="0">
                        <a:solidFill>
                          <a:schemeClr val="tx1"/>
                        </a:solidFill>
                        <a:effectLst/>
                        <a:latin typeface="Trebuchet MS" panose="020B0603020202020204" pitchFamily="34" charset="0"/>
                        <a:ea typeface="GulimChe"/>
                        <a:cs typeface="Times New Roman" panose="02020603050405020304" pitchFamily="18" charset="0"/>
                      </a:endParaRPr>
                    </a:p>
                  </a:txBody>
                  <a:tcPr marL="1982" marR="1982" marT="0" marB="0">
                    <a:solidFill>
                      <a:schemeClr val="bg1">
                        <a:lumMod val="85000"/>
                      </a:schemeClr>
                    </a:solidFill>
                  </a:tcPr>
                </a:tc>
              </a:tr>
              <a:tr h="209494">
                <a:tc>
                  <a:txBody>
                    <a:bodyPr/>
                    <a:lstStyle/>
                    <a:p>
                      <a:pPr marL="0" marR="0" algn="ctr">
                        <a:spcBef>
                          <a:spcPts val="200"/>
                        </a:spcBef>
                        <a:spcAft>
                          <a:spcPts val="200"/>
                        </a:spcAft>
                      </a:pPr>
                      <a:r>
                        <a:rPr lang="en-US" sz="1200" dirty="0" err="1">
                          <a:solidFill>
                            <a:schemeClr val="tx1"/>
                          </a:solidFill>
                          <a:effectLst/>
                        </a:rPr>
                        <a:t>NGTPMessageEncode</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solidFill>
                      <a:schemeClr val="bg1">
                        <a:lumMod val="85000"/>
                      </a:schemeClr>
                    </a:solidFill>
                  </a:tcPr>
                </a:tc>
                <a:tc>
                  <a:txBody>
                    <a:bodyPr/>
                    <a:lstStyle/>
                    <a:p>
                      <a:pPr marL="0" marR="0" algn="l">
                        <a:spcBef>
                          <a:spcPts val="0"/>
                        </a:spcBef>
                        <a:spcAft>
                          <a:spcPts val="0"/>
                        </a:spcAft>
                      </a:pPr>
                      <a:r>
                        <a:rPr lang="en-US" sz="1200" dirty="0">
                          <a:solidFill>
                            <a:schemeClr val="tx1"/>
                          </a:solidFill>
                          <a:effectLst/>
                        </a:rPr>
                        <a:t>This class is implementation of </a:t>
                      </a:r>
                      <a:r>
                        <a:rPr lang="en-US" sz="1200" dirty="0" err="1">
                          <a:solidFill>
                            <a:schemeClr val="tx1"/>
                          </a:solidFill>
                          <a:effectLst/>
                        </a:rPr>
                        <a:t>NGTPMessage</a:t>
                      </a:r>
                      <a:r>
                        <a:rPr lang="en-US" sz="1200" dirty="0">
                          <a:solidFill>
                            <a:schemeClr val="tx1"/>
                          </a:solidFill>
                          <a:effectLst/>
                        </a:rPr>
                        <a:t> for encoding.</a:t>
                      </a:r>
                      <a:endParaRPr lang="en-US" sz="1200" dirty="0">
                        <a:solidFill>
                          <a:schemeClr val="tx1"/>
                        </a:solidFill>
                        <a:effectLst/>
                        <a:latin typeface="Trebuchet MS" panose="020B0603020202020204" pitchFamily="34" charset="0"/>
                        <a:ea typeface="GulimChe"/>
                        <a:cs typeface="Times New Roman" panose="02020603050405020304" pitchFamily="18" charset="0"/>
                      </a:endParaRPr>
                    </a:p>
                  </a:txBody>
                  <a:tcPr marL="1982" marR="1982" marT="0" marB="0">
                    <a:solidFill>
                      <a:schemeClr val="bg1">
                        <a:lumMod val="85000"/>
                      </a:schemeClr>
                    </a:solidFill>
                  </a:tcPr>
                </a:tc>
              </a:tr>
              <a:tr h="209494">
                <a:tc>
                  <a:txBody>
                    <a:bodyPr/>
                    <a:lstStyle/>
                    <a:p>
                      <a:pPr marL="0" marR="0" algn="ctr">
                        <a:spcBef>
                          <a:spcPts val="200"/>
                        </a:spcBef>
                        <a:spcAft>
                          <a:spcPts val="200"/>
                        </a:spcAft>
                      </a:pPr>
                      <a:r>
                        <a:rPr lang="en-US" sz="1200" dirty="0" err="1">
                          <a:solidFill>
                            <a:schemeClr val="tx1"/>
                          </a:solidFill>
                          <a:effectLst/>
                        </a:rPr>
                        <a:t>NGTPMessageDecode</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solidFill>
                      <a:schemeClr val="bg1">
                        <a:lumMod val="85000"/>
                      </a:schemeClr>
                    </a:solidFill>
                  </a:tcPr>
                </a:tc>
                <a:tc>
                  <a:txBody>
                    <a:bodyPr/>
                    <a:lstStyle/>
                    <a:p>
                      <a:pPr marL="0" marR="0" algn="l">
                        <a:spcBef>
                          <a:spcPts val="0"/>
                        </a:spcBef>
                        <a:spcAft>
                          <a:spcPts val="0"/>
                        </a:spcAft>
                      </a:pPr>
                      <a:r>
                        <a:rPr lang="en-US" sz="1200" dirty="0">
                          <a:solidFill>
                            <a:schemeClr val="tx1"/>
                          </a:solidFill>
                          <a:effectLst/>
                        </a:rPr>
                        <a:t>This class is implementation of </a:t>
                      </a:r>
                      <a:r>
                        <a:rPr lang="en-US" sz="1200" dirty="0" err="1">
                          <a:solidFill>
                            <a:schemeClr val="tx1"/>
                          </a:solidFill>
                          <a:effectLst/>
                        </a:rPr>
                        <a:t>NGTPMessage</a:t>
                      </a:r>
                      <a:r>
                        <a:rPr lang="en-US" sz="1200" dirty="0">
                          <a:solidFill>
                            <a:schemeClr val="tx1"/>
                          </a:solidFill>
                          <a:effectLst/>
                        </a:rPr>
                        <a:t> for decoding.</a:t>
                      </a:r>
                      <a:endParaRPr lang="en-US" sz="1200" dirty="0">
                        <a:solidFill>
                          <a:schemeClr val="tx1"/>
                        </a:solidFill>
                        <a:effectLst/>
                        <a:latin typeface="Trebuchet MS" panose="020B0603020202020204" pitchFamily="34" charset="0"/>
                        <a:ea typeface="GulimChe"/>
                        <a:cs typeface="Times New Roman" panose="02020603050405020304" pitchFamily="18" charset="0"/>
                      </a:endParaRPr>
                    </a:p>
                  </a:txBody>
                  <a:tcPr marL="1982" marR="1982" marT="0" marB="0">
                    <a:solidFill>
                      <a:schemeClr val="bg1">
                        <a:lumMod val="85000"/>
                      </a:schemeClr>
                    </a:solidFill>
                  </a:tcPr>
                </a:tc>
              </a:tr>
              <a:tr h="209494">
                <a:tc>
                  <a:txBody>
                    <a:bodyPr/>
                    <a:lstStyle/>
                    <a:p>
                      <a:pPr marL="0" marR="0" algn="ctr">
                        <a:spcBef>
                          <a:spcPts val="200"/>
                        </a:spcBef>
                        <a:spcAft>
                          <a:spcPts val="200"/>
                        </a:spcAft>
                      </a:pPr>
                      <a:r>
                        <a:rPr lang="en-US" sz="1200" dirty="0" err="1">
                          <a:solidFill>
                            <a:schemeClr val="tx1"/>
                          </a:solidFill>
                          <a:effectLst/>
                        </a:rPr>
                        <a:t>BpNGTPReceiver</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solidFill>
                      <a:schemeClr val="bg1">
                        <a:lumMod val="85000"/>
                      </a:schemeClr>
                    </a:solidFill>
                  </a:tcPr>
                </a:tc>
                <a:tc>
                  <a:txBody>
                    <a:bodyPr/>
                    <a:lstStyle/>
                    <a:p>
                      <a:pPr marL="0" marR="0" algn="l">
                        <a:spcBef>
                          <a:spcPts val="0"/>
                        </a:spcBef>
                        <a:spcAft>
                          <a:spcPts val="0"/>
                        </a:spcAft>
                      </a:pPr>
                      <a:r>
                        <a:rPr lang="en-US" sz="1200" dirty="0">
                          <a:solidFill>
                            <a:schemeClr val="tx1"/>
                          </a:solidFill>
                          <a:effectLst/>
                        </a:rPr>
                        <a:t>This class is interface class of message </a:t>
                      </a:r>
                      <a:r>
                        <a:rPr lang="en-US" sz="1200" dirty="0" smtClean="0">
                          <a:solidFill>
                            <a:schemeClr val="tx1"/>
                          </a:solidFill>
                          <a:effectLst/>
                        </a:rPr>
                        <a:t>receiving </a:t>
                      </a:r>
                      <a:r>
                        <a:rPr lang="en-US" sz="1200" dirty="0">
                          <a:solidFill>
                            <a:schemeClr val="tx1"/>
                          </a:solidFill>
                          <a:effectLst/>
                        </a:rPr>
                        <a:t>on application side</a:t>
                      </a:r>
                      <a:endParaRPr lang="en-US" sz="1200" dirty="0">
                        <a:solidFill>
                          <a:schemeClr val="tx1"/>
                        </a:solidFill>
                        <a:effectLst/>
                        <a:latin typeface="Trebuchet MS" panose="020B0603020202020204" pitchFamily="34" charset="0"/>
                        <a:ea typeface="GulimChe"/>
                        <a:cs typeface="Times New Roman" panose="02020603050405020304" pitchFamily="18" charset="0"/>
                      </a:endParaRPr>
                    </a:p>
                  </a:txBody>
                  <a:tcPr marL="1982" marR="1982" marT="0" marB="0">
                    <a:solidFill>
                      <a:schemeClr val="bg1">
                        <a:lumMod val="85000"/>
                      </a:schemeClr>
                    </a:solidFill>
                  </a:tcPr>
                </a:tc>
              </a:tr>
              <a:tr h="209494">
                <a:tc>
                  <a:txBody>
                    <a:bodyPr/>
                    <a:lstStyle/>
                    <a:p>
                      <a:pPr marL="0" marR="0" algn="ctr">
                        <a:spcBef>
                          <a:spcPts val="200"/>
                        </a:spcBef>
                        <a:spcAft>
                          <a:spcPts val="200"/>
                        </a:spcAft>
                      </a:pPr>
                      <a:r>
                        <a:rPr lang="en-US" sz="1200" dirty="0">
                          <a:solidFill>
                            <a:schemeClr val="tx1"/>
                          </a:solidFill>
                          <a:effectLst/>
                        </a:rPr>
                        <a:t>IDU</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solidFill>
                      <a:schemeClr val="bg1">
                        <a:lumMod val="85000"/>
                      </a:schemeClr>
                    </a:solidFill>
                  </a:tcPr>
                </a:tc>
                <a:tc>
                  <a:txBody>
                    <a:bodyPr/>
                    <a:lstStyle/>
                    <a:p>
                      <a:pPr marL="0" marR="0" algn="l">
                        <a:spcBef>
                          <a:spcPts val="0"/>
                        </a:spcBef>
                        <a:spcAft>
                          <a:spcPts val="0"/>
                        </a:spcAft>
                      </a:pPr>
                      <a:r>
                        <a:rPr lang="en-US" sz="1200" dirty="0">
                          <a:solidFill>
                            <a:schemeClr val="tx1"/>
                          </a:solidFill>
                          <a:effectLst/>
                        </a:rPr>
                        <a:t>Internal Data unit in-between classes</a:t>
                      </a:r>
                      <a:endParaRPr lang="en-US" sz="1200" dirty="0">
                        <a:solidFill>
                          <a:schemeClr val="tx1"/>
                        </a:solidFill>
                        <a:effectLst/>
                        <a:latin typeface="Trebuchet MS" panose="020B0603020202020204" pitchFamily="34" charset="0"/>
                        <a:ea typeface="GulimChe"/>
                        <a:cs typeface="Times New Roman" panose="02020603050405020304" pitchFamily="18" charset="0"/>
                      </a:endParaRPr>
                    </a:p>
                  </a:txBody>
                  <a:tcPr marL="1982" marR="1982" marT="0" marB="0">
                    <a:solidFill>
                      <a:schemeClr val="bg1">
                        <a:lumMod val="85000"/>
                      </a:schemeClr>
                    </a:solidFill>
                  </a:tcPr>
                </a:tc>
              </a:tr>
              <a:tr h="209494">
                <a:tc>
                  <a:txBody>
                    <a:bodyPr/>
                    <a:lstStyle/>
                    <a:p>
                      <a:pPr marL="0" marR="0" algn="ctr">
                        <a:spcBef>
                          <a:spcPts val="200"/>
                        </a:spcBef>
                        <a:spcAft>
                          <a:spcPts val="200"/>
                        </a:spcAft>
                      </a:pPr>
                      <a:r>
                        <a:rPr lang="en-US" sz="1200" dirty="0" err="1">
                          <a:solidFill>
                            <a:schemeClr val="tx1"/>
                          </a:solidFill>
                          <a:effectLst/>
                        </a:rPr>
                        <a:t>InternalNGTPData</a:t>
                      </a:r>
                      <a:endParaRPr lang="en-US" sz="1200" dirty="0">
                        <a:solidFill>
                          <a:schemeClr val="tx1"/>
                        </a:solidFill>
                        <a:effectLst/>
                        <a:latin typeface="Trebuchet MS" panose="020B0603020202020204" pitchFamily="34" charset="0"/>
                        <a:ea typeface="Gulim"/>
                        <a:cs typeface="Courier New" panose="02070309020205020404" pitchFamily="49" charset="0"/>
                      </a:endParaRPr>
                    </a:p>
                  </a:txBody>
                  <a:tcPr marL="1982" marR="1982" marT="0" marB="0">
                    <a:solidFill>
                      <a:schemeClr val="bg1">
                        <a:lumMod val="85000"/>
                      </a:schemeClr>
                    </a:solidFill>
                  </a:tcPr>
                </a:tc>
                <a:tc>
                  <a:txBody>
                    <a:bodyPr/>
                    <a:lstStyle/>
                    <a:p>
                      <a:pPr marL="0" marR="0" algn="l">
                        <a:spcBef>
                          <a:spcPts val="0"/>
                        </a:spcBef>
                        <a:spcAft>
                          <a:spcPts val="0"/>
                        </a:spcAft>
                      </a:pPr>
                      <a:r>
                        <a:rPr lang="en-US" sz="1200" dirty="0">
                          <a:solidFill>
                            <a:schemeClr val="tx1"/>
                          </a:solidFill>
                          <a:effectLst/>
                        </a:rPr>
                        <a:t>Internal Data unit between application and </a:t>
                      </a:r>
                      <a:r>
                        <a:rPr lang="en-US" sz="1200" dirty="0" err="1">
                          <a:solidFill>
                            <a:schemeClr val="tx1"/>
                          </a:solidFill>
                          <a:effectLst/>
                        </a:rPr>
                        <a:t>NGTPManagerService</a:t>
                      </a:r>
                      <a:endParaRPr lang="en-US" sz="1200" dirty="0">
                        <a:solidFill>
                          <a:schemeClr val="tx1"/>
                        </a:solidFill>
                        <a:effectLst/>
                        <a:latin typeface="Trebuchet MS" panose="020B0603020202020204" pitchFamily="34" charset="0"/>
                        <a:ea typeface="GulimChe"/>
                        <a:cs typeface="Times New Roman" panose="02020603050405020304" pitchFamily="18" charset="0"/>
                      </a:endParaRPr>
                    </a:p>
                  </a:txBody>
                  <a:tcPr marL="1982" marR="1982" marT="0" marB="0">
                    <a:solidFill>
                      <a:schemeClr val="bg1">
                        <a:lumMod val="85000"/>
                      </a:schemeClr>
                    </a:solidFill>
                  </a:tcPr>
                </a:tc>
              </a:tr>
            </a:tbl>
          </a:graphicData>
        </a:graphic>
      </p:graphicFrame>
    </p:spTree>
    <p:extLst>
      <p:ext uri="{BB962C8B-B14F-4D97-AF65-F5344CB8AC3E}">
        <p14:creationId xmlns:p14="http://schemas.microsoft.com/office/powerpoint/2010/main" val="23926364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64" y="116632"/>
            <a:ext cx="2673168" cy="369332"/>
          </a:xfrm>
        </p:spPr>
        <p:txBody>
          <a:bodyPr/>
          <a:lstStyle/>
          <a:p>
            <a:r>
              <a:rPr lang="en-US" dirty="0" smtClean="0"/>
              <a:t>7.NGTP common Issues</a:t>
            </a:r>
            <a:endParaRPr lang="en-US" dirty="0"/>
          </a:p>
        </p:txBody>
      </p:sp>
      <p:pic>
        <p:nvPicPr>
          <p:cNvPr id="8" name="Picture 7"/>
          <p:cNvPicPr>
            <a:picLocks noChangeAspect="1"/>
          </p:cNvPicPr>
          <p:nvPr/>
        </p:nvPicPr>
        <p:blipFill>
          <a:blip r:embed="rId3"/>
          <a:stretch>
            <a:fillRect/>
          </a:stretch>
        </p:blipFill>
        <p:spPr>
          <a:xfrm>
            <a:off x="416496" y="1556792"/>
            <a:ext cx="8503246" cy="4322574"/>
          </a:xfrm>
          <a:prstGeom prst="rect">
            <a:avLst/>
          </a:prstGeom>
        </p:spPr>
      </p:pic>
      <p:sp>
        <p:nvSpPr>
          <p:cNvPr id="9" name="TextBox 8"/>
          <p:cNvSpPr txBox="1"/>
          <p:nvPr/>
        </p:nvSpPr>
        <p:spPr>
          <a:xfrm>
            <a:off x="344488" y="764704"/>
            <a:ext cx="9361040" cy="553998"/>
          </a:xfrm>
          <a:prstGeom prst="rect">
            <a:avLst/>
          </a:prstGeom>
          <a:noFill/>
        </p:spPr>
        <p:txBody>
          <a:bodyPr wrap="square" rtlCol="0">
            <a:spAutoFit/>
          </a:bodyPr>
          <a:lstStyle/>
          <a:p>
            <a:r>
              <a:rPr lang="en-US" sz="1200" dirty="0" smtClean="0"/>
              <a:t>Issues will be discussed </a:t>
            </a:r>
            <a:r>
              <a:rPr lang="en-US" sz="1200" dirty="0"/>
              <a:t>on Meeting :http://collab.lge.com/main/display/~hoai.tran/</a:t>
            </a:r>
            <a:r>
              <a:rPr lang="en-US" sz="1200" dirty="0" err="1"/>
              <a:t>Issue+Investigation</a:t>
            </a:r>
            <a:endParaRPr lang="en-US" sz="1200" dirty="0"/>
          </a:p>
          <a:p>
            <a:endParaRPr lang="en-US" dirty="0"/>
          </a:p>
        </p:txBody>
      </p:sp>
      <p:graphicFrame>
        <p:nvGraphicFramePr>
          <p:cNvPr id="10" name="Object 9">
            <a:hlinkClick r:id="" action="ppaction://ole?verb=0"/>
          </p:cNvPr>
          <p:cNvGraphicFramePr>
            <a:graphicFrameLocks noChangeAspect="1"/>
          </p:cNvGraphicFramePr>
          <p:nvPr>
            <p:extLst>
              <p:ext uri="{D42A27DB-BD31-4B8C-83A1-F6EECF244321}">
                <p14:modId xmlns:p14="http://schemas.microsoft.com/office/powerpoint/2010/main" val="447072969"/>
              </p:ext>
            </p:extLst>
          </p:nvPr>
        </p:nvGraphicFramePr>
        <p:xfrm>
          <a:off x="2192412" y="2204864"/>
          <a:ext cx="4951413" cy="3427413"/>
        </p:xfrm>
        <a:graphic>
          <a:graphicData uri="http://schemas.openxmlformats.org/presentationml/2006/ole">
            <mc:AlternateContent xmlns:mc="http://schemas.openxmlformats.org/markup-compatibility/2006">
              <mc:Choice xmlns:v="urn:schemas-microsoft-com:vml" Requires="v">
                <p:oleObj spid="_x0000_s2055" name="Presentation" r:id="rId4" imgW="3938016" imgH="2726583" progId="PowerPoint.Show.12">
                  <p:embed/>
                </p:oleObj>
              </mc:Choice>
              <mc:Fallback>
                <p:oleObj name="Presentation" r:id="rId4" imgW="3938016" imgH="2726583" progId="PowerPoint.Show.12">
                  <p:embed/>
                  <p:pic>
                    <p:nvPicPr>
                      <p:cNvPr id="0" name=""/>
                      <p:cNvPicPr/>
                      <p:nvPr/>
                    </p:nvPicPr>
                    <p:blipFill>
                      <a:blip r:embed="rId5"/>
                      <a:stretch>
                        <a:fillRect/>
                      </a:stretch>
                    </p:blipFill>
                    <p:spPr>
                      <a:xfrm>
                        <a:off x="2192412" y="2204864"/>
                        <a:ext cx="4951413" cy="3427413"/>
                      </a:xfrm>
                      <a:prstGeom prst="rect">
                        <a:avLst/>
                      </a:prstGeom>
                    </p:spPr>
                  </p:pic>
                </p:oleObj>
              </mc:Fallback>
            </mc:AlternateContent>
          </a:graphicData>
        </a:graphic>
      </p:graphicFrame>
    </p:spTree>
    <p:extLst>
      <p:ext uri="{BB962C8B-B14F-4D97-AF65-F5344CB8AC3E}">
        <p14:creationId xmlns:p14="http://schemas.microsoft.com/office/powerpoint/2010/main" val="29253749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64" y="116632"/>
            <a:ext cx="2796599" cy="369332"/>
          </a:xfrm>
        </p:spPr>
        <p:txBody>
          <a:bodyPr/>
          <a:lstStyle/>
          <a:p>
            <a:r>
              <a:rPr lang="en-US" dirty="0" smtClean="0"/>
              <a:t>8. NGTP open questions</a:t>
            </a:r>
            <a:endParaRPr lang="en-US" dirty="0"/>
          </a:p>
        </p:txBody>
      </p:sp>
      <p:sp>
        <p:nvSpPr>
          <p:cNvPr id="4" name="TextBox 3"/>
          <p:cNvSpPr txBox="1"/>
          <p:nvPr/>
        </p:nvSpPr>
        <p:spPr>
          <a:xfrm>
            <a:off x="4016896" y="908720"/>
            <a:ext cx="4104456" cy="4508927"/>
          </a:xfrm>
          <a:prstGeom prst="rect">
            <a:avLst/>
          </a:prstGeom>
          <a:noFill/>
        </p:spPr>
        <p:txBody>
          <a:bodyPr wrap="square" rtlCol="0">
            <a:spAutoFit/>
          </a:bodyPr>
          <a:lstStyle/>
          <a:p>
            <a:r>
              <a:rPr lang="en-US" sz="28700" dirty="0">
                <a:solidFill>
                  <a:srgbClr val="FF0000"/>
                </a:solidFill>
              </a:rPr>
              <a:t>?</a:t>
            </a:r>
          </a:p>
        </p:txBody>
      </p:sp>
    </p:spTree>
    <p:extLst>
      <p:ext uri="{BB962C8B-B14F-4D97-AF65-F5344CB8AC3E}">
        <p14:creationId xmlns:p14="http://schemas.microsoft.com/office/powerpoint/2010/main" val="22668167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직선 연결선 5"/>
          <p:cNvCxnSpPr/>
          <p:nvPr/>
        </p:nvCxnSpPr>
        <p:spPr bwMode="gray">
          <a:xfrm>
            <a:off x="0" y="1916832"/>
            <a:ext cx="7196187" cy="0"/>
          </a:xfrm>
          <a:prstGeom prst="line">
            <a:avLst/>
          </a:prstGeom>
          <a:noFill/>
          <a:ln w="19050" cap="flat" cmpd="sng" algn="ctr">
            <a:solidFill>
              <a:srgbClr val="990000"/>
            </a:solidFill>
            <a:prstDash val="solid"/>
          </a:ln>
          <a:effectLst>
            <a:outerShdw blurRad="40000" dist="23000" dir="5400000" rotWithShape="0">
              <a:srgbClr val="000000">
                <a:alpha val="35000"/>
              </a:srgbClr>
            </a:outerShdw>
          </a:effectLst>
        </p:spPr>
      </p:cxnSp>
      <p:sp>
        <p:nvSpPr>
          <p:cNvPr id="2" name="제목 1"/>
          <p:cNvSpPr>
            <a:spLocks noGrp="1"/>
          </p:cNvSpPr>
          <p:nvPr>
            <p:ph type="title"/>
          </p:nvPr>
        </p:nvSpPr>
        <p:spPr>
          <a:xfrm>
            <a:off x="213192" y="1231710"/>
            <a:ext cx="9564344" cy="685122"/>
          </a:xfrm>
        </p:spPr>
        <p:txBody>
          <a:bodyPr/>
          <a:lstStyle/>
          <a:p>
            <a:r>
              <a:rPr lang="en-US" altLang="ko-KR" dirty="0"/>
              <a:t>I. </a:t>
            </a:r>
            <a:r>
              <a:rPr lang="en-US" altLang="ko-KR" dirty="0" smtClean="0"/>
              <a:t>NGTP Service Manager</a:t>
            </a:r>
            <a:endParaRPr lang="ko-KR" altLang="en-US" dirty="0"/>
          </a:p>
        </p:txBody>
      </p:sp>
      <p:sp>
        <p:nvSpPr>
          <p:cNvPr id="3" name="내용 개체 틀 2"/>
          <p:cNvSpPr>
            <a:spLocks noGrp="1"/>
          </p:cNvSpPr>
          <p:nvPr>
            <p:ph idx="1"/>
          </p:nvPr>
        </p:nvSpPr>
        <p:spPr>
          <a:xfrm>
            <a:off x="1208584" y="2164794"/>
            <a:ext cx="4551246" cy="2734082"/>
          </a:xfrm>
        </p:spPr>
        <p:txBody>
          <a:bodyPr/>
          <a:lstStyle/>
          <a:p>
            <a:r>
              <a:rPr lang="en-US" altLang="ko-KR" dirty="0" smtClean="0"/>
              <a:t>NGTP protocol</a:t>
            </a:r>
          </a:p>
          <a:p>
            <a:r>
              <a:rPr lang="en-US" altLang="ko-KR" dirty="0" smtClean="0"/>
              <a:t>NGTP Service Manager  Design</a:t>
            </a:r>
          </a:p>
          <a:p>
            <a:r>
              <a:rPr lang="en-US" altLang="ko-KR" dirty="0" smtClean="0"/>
              <a:t>NGTP Functions</a:t>
            </a:r>
          </a:p>
          <a:p>
            <a:r>
              <a:rPr lang="en-US" dirty="0"/>
              <a:t>External Library in NGTP </a:t>
            </a:r>
            <a:endParaRPr lang="en-US" altLang="ko-KR" dirty="0" smtClean="0"/>
          </a:p>
          <a:p>
            <a:r>
              <a:rPr lang="en-US" altLang="ko-KR" dirty="0" smtClean="0"/>
              <a:t>NGTP transport</a:t>
            </a:r>
          </a:p>
          <a:p>
            <a:r>
              <a:rPr lang="en-US" altLang="ko-KR" dirty="0" smtClean="0"/>
              <a:t>NGPT Source Code</a:t>
            </a:r>
            <a:endParaRPr lang="en-US" altLang="ko-KR" dirty="0"/>
          </a:p>
          <a:p>
            <a:r>
              <a:rPr lang="en-US" altLang="ko-KR" dirty="0" smtClean="0"/>
              <a:t>NGTP Commons issue</a:t>
            </a:r>
            <a:endParaRPr lang="en-US" altLang="ko-KR" dirty="0"/>
          </a:p>
          <a:p>
            <a:r>
              <a:rPr lang="en-US" altLang="ko-KR" dirty="0" smtClean="0"/>
              <a:t>NGTP open questions</a:t>
            </a:r>
          </a:p>
        </p:txBody>
      </p:sp>
    </p:spTree>
    <p:extLst>
      <p:ext uri="{BB962C8B-B14F-4D97-AF65-F5344CB8AC3E}">
        <p14:creationId xmlns:p14="http://schemas.microsoft.com/office/powerpoint/2010/main" val="25075106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28464" y="116632"/>
            <a:ext cx="1986249" cy="369332"/>
          </a:xfrm>
        </p:spPr>
        <p:txBody>
          <a:bodyPr/>
          <a:lstStyle/>
          <a:p>
            <a:r>
              <a:rPr lang="en-US" altLang="ko-KR" dirty="0"/>
              <a:t>1</a:t>
            </a:r>
            <a:r>
              <a:rPr lang="en-US" altLang="ko-KR" dirty="0" smtClean="0"/>
              <a:t>. </a:t>
            </a:r>
            <a:r>
              <a:rPr lang="en-US" altLang="ko-KR" dirty="0"/>
              <a:t>NGTP protocol</a:t>
            </a:r>
          </a:p>
        </p:txBody>
      </p:sp>
      <p:sp>
        <p:nvSpPr>
          <p:cNvPr id="6" name="Rectangle 5"/>
          <p:cNvSpPr/>
          <p:nvPr/>
        </p:nvSpPr>
        <p:spPr>
          <a:xfrm>
            <a:off x="97395" y="789934"/>
            <a:ext cx="9433048" cy="523220"/>
          </a:xfrm>
          <a:prstGeom prst="rect">
            <a:avLst/>
          </a:prstGeom>
        </p:spPr>
        <p:txBody>
          <a:bodyPr wrap="square">
            <a:spAutoFit/>
          </a:bodyPr>
          <a:lstStyle/>
          <a:p>
            <a:pPr marL="285750" indent="-285750">
              <a:buFont typeface="Wingdings" panose="05000000000000000000" pitchFamily="2" charset="2"/>
              <a:buChar char="q"/>
            </a:pPr>
            <a:r>
              <a:rPr lang="en-US" sz="1400" dirty="0" smtClean="0">
                <a:solidFill>
                  <a:srgbClr val="333333"/>
                </a:solidFill>
                <a:latin typeface="Arial" panose="020B0604020202020204" pitchFamily="34" charset="0"/>
              </a:rPr>
              <a:t>What is </a:t>
            </a:r>
            <a:r>
              <a:rPr lang="en-US" sz="1400" dirty="0" smtClean="0">
                <a:solidFill>
                  <a:srgbClr val="333333"/>
                </a:solidFill>
                <a:latin typeface="Arial" panose="020B0604020202020204" pitchFamily="34" charset="0"/>
              </a:rPr>
              <a:t>NGTP ?</a:t>
            </a:r>
            <a:endParaRPr lang="en-US" sz="1400" dirty="0" smtClean="0">
              <a:solidFill>
                <a:srgbClr val="333333"/>
              </a:solidFill>
              <a:latin typeface="Arial" panose="020B0604020202020204" pitchFamily="34" charset="0"/>
            </a:endParaRPr>
          </a:p>
          <a:p>
            <a:endParaRPr lang="en-US" sz="1400" dirty="0"/>
          </a:p>
        </p:txBody>
      </p:sp>
      <p:sp>
        <p:nvSpPr>
          <p:cNvPr id="3" name="Rectangle 2"/>
          <p:cNvSpPr/>
          <p:nvPr/>
        </p:nvSpPr>
        <p:spPr>
          <a:xfrm>
            <a:off x="128464" y="1143909"/>
            <a:ext cx="9433048" cy="369332"/>
          </a:xfrm>
          <a:prstGeom prst="rect">
            <a:avLst/>
          </a:prstGeom>
        </p:spPr>
        <p:txBody>
          <a:bodyPr wrap="square">
            <a:spAutoFit/>
          </a:bodyPr>
          <a:lstStyle/>
          <a:p>
            <a:r>
              <a:rPr lang="en-US" dirty="0" smtClean="0"/>
              <a:t>TSDP - Telematics </a:t>
            </a:r>
            <a:r>
              <a:rPr lang="en-US" dirty="0"/>
              <a:t>Service Delivery Platform enables the delivery of telematics services.</a:t>
            </a:r>
          </a:p>
        </p:txBody>
      </p:sp>
      <p:pic>
        <p:nvPicPr>
          <p:cNvPr id="4" name="Picture 3"/>
          <p:cNvPicPr>
            <a:picLocks noChangeAspect="1"/>
          </p:cNvPicPr>
          <p:nvPr/>
        </p:nvPicPr>
        <p:blipFill>
          <a:blip r:embed="rId3"/>
          <a:stretch>
            <a:fillRect/>
          </a:stretch>
        </p:blipFill>
        <p:spPr>
          <a:xfrm>
            <a:off x="272480" y="1617124"/>
            <a:ext cx="6408712" cy="4738883"/>
          </a:xfrm>
          <a:prstGeom prst="rect">
            <a:avLst/>
          </a:prstGeom>
        </p:spPr>
      </p:pic>
      <p:sp>
        <p:nvSpPr>
          <p:cNvPr id="5" name="TextBox 4"/>
          <p:cNvSpPr txBox="1"/>
          <p:nvPr/>
        </p:nvSpPr>
        <p:spPr>
          <a:xfrm>
            <a:off x="7401272" y="2132856"/>
            <a:ext cx="2304256" cy="1477328"/>
          </a:xfrm>
          <a:prstGeom prst="rect">
            <a:avLst/>
          </a:prstGeom>
          <a:noFill/>
        </p:spPr>
        <p:txBody>
          <a:bodyPr wrap="square" rtlCol="0">
            <a:spAutoFit/>
          </a:bodyPr>
          <a:lstStyle/>
          <a:p>
            <a:pPr marL="285750" indent="-285750">
              <a:buFontTx/>
              <a:buChar char="-"/>
            </a:pPr>
            <a:r>
              <a:rPr lang="en-US" dirty="0" smtClean="0"/>
              <a:t>Better services</a:t>
            </a:r>
          </a:p>
          <a:p>
            <a:pPr marL="285750" indent="-285750">
              <a:buFontTx/>
              <a:buChar char="-"/>
            </a:pPr>
            <a:r>
              <a:rPr lang="en-US" dirty="0" smtClean="0"/>
              <a:t>Open pattern</a:t>
            </a:r>
          </a:p>
          <a:p>
            <a:pPr marL="285750" indent="-285750">
              <a:buFontTx/>
              <a:buChar char="-"/>
            </a:pPr>
            <a:r>
              <a:rPr lang="en-US" dirty="0" smtClean="0"/>
              <a:t>More flexibility</a:t>
            </a:r>
          </a:p>
          <a:p>
            <a:pPr marL="285750" indent="-285750">
              <a:buFontTx/>
              <a:buChar char="-"/>
            </a:pPr>
            <a:r>
              <a:rPr lang="en-US" dirty="0" smtClean="0"/>
              <a:t>Global solutions</a:t>
            </a:r>
          </a:p>
          <a:p>
            <a:pPr marL="285750" indent="-285750">
              <a:buFontTx/>
              <a:buChar char="-"/>
            </a:pPr>
            <a:r>
              <a:rPr lang="en-US" dirty="0" smtClean="0"/>
              <a:t>Low cost</a:t>
            </a:r>
          </a:p>
        </p:txBody>
      </p:sp>
    </p:spTree>
    <p:extLst>
      <p:ext uri="{BB962C8B-B14F-4D97-AF65-F5344CB8AC3E}">
        <p14:creationId xmlns:p14="http://schemas.microsoft.com/office/powerpoint/2010/main" val="30711222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TSDP </a:t>
            </a:r>
            <a:r>
              <a:rPr lang="sv-SE" dirty="0" err="1" smtClean="0"/>
              <a:t>Architectural</a:t>
            </a:r>
            <a:r>
              <a:rPr lang="sv-SE" dirty="0" smtClean="0"/>
              <a:t> </a:t>
            </a:r>
            <a:r>
              <a:rPr lang="sv-SE" dirty="0" err="1" smtClean="0"/>
              <a:t>Overview</a:t>
            </a:r>
            <a:endParaRPr lang="sv-SE" dirty="0"/>
          </a:p>
        </p:txBody>
      </p:sp>
      <p:pic>
        <p:nvPicPr>
          <p:cNvPr id="4098"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40632" y="1340769"/>
            <a:ext cx="6482776"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314806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Message</a:t>
            </a:r>
            <a:r>
              <a:rPr lang="sv-SE" dirty="0" smtClean="0"/>
              <a:t> </a:t>
            </a:r>
            <a:r>
              <a:rPr lang="sv-SE" dirty="0" err="1" smtClean="0"/>
              <a:t>Flow</a:t>
            </a:r>
            <a:r>
              <a:rPr lang="sv-SE" dirty="0" smtClean="0"/>
              <a:t> </a:t>
            </a:r>
            <a:br>
              <a:rPr lang="sv-SE" dirty="0" smtClean="0"/>
            </a:br>
            <a:r>
              <a:rPr lang="sv-SE" dirty="0" smtClean="0"/>
              <a:t>TU =&gt; TSP</a:t>
            </a:r>
            <a:endParaRPr lang="sv-SE" dirty="0"/>
          </a:p>
        </p:txBody>
      </p:sp>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12695" y="1601369"/>
            <a:ext cx="6480610" cy="4523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2000673" y="3753036"/>
            <a:ext cx="715653"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938248" y="2636914"/>
            <a:ext cx="934632" cy="648071"/>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897223" y="2626926"/>
            <a:ext cx="1080120" cy="63414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3610991" y="3257923"/>
            <a:ext cx="1116124"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052217" y="3296081"/>
            <a:ext cx="558774" cy="585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912385" y="3494099"/>
            <a:ext cx="749683"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716325" y="3841320"/>
            <a:ext cx="0" cy="6678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864769" y="3296082"/>
            <a:ext cx="1" cy="1213039"/>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728864" y="3483006"/>
            <a:ext cx="0" cy="893199"/>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912384" y="3483006"/>
            <a:ext cx="0" cy="893199"/>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152800" y="3483006"/>
            <a:ext cx="576064" cy="1"/>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67669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Message</a:t>
            </a:r>
            <a:r>
              <a:rPr lang="sv-SE" dirty="0" smtClean="0"/>
              <a:t> </a:t>
            </a:r>
            <a:r>
              <a:rPr lang="sv-SE" dirty="0" err="1" smtClean="0"/>
              <a:t>Flow</a:t>
            </a:r>
            <a:r>
              <a:rPr lang="sv-SE" dirty="0" smtClean="0"/>
              <a:t> </a:t>
            </a:r>
            <a:br>
              <a:rPr lang="sv-SE" dirty="0" smtClean="0"/>
            </a:br>
            <a:r>
              <a:rPr lang="sv-SE" dirty="0" smtClean="0"/>
              <a:t>TU =&gt; TSP</a:t>
            </a:r>
            <a:endParaRPr lang="sv-SE" dirty="0"/>
          </a:p>
        </p:txBody>
      </p:sp>
      <p:pic>
        <p:nvPicPr>
          <p:cNvPr id="7170"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12695" y="1601369"/>
            <a:ext cx="6480610" cy="4523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Arrow Connector 4"/>
          <p:cNvCxnSpPr/>
          <p:nvPr/>
        </p:nvCxnSpPr>
        <p:spPr>
          <a:xfrm>
            <a:off x="2000673" y="3753036"/>
            <a:ext cx="715653"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938248" y="2636914"/>
            <a:ext cx="934632" cy="648071"/>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897223" y="2626926"/>
            <a:ext cx="1080120" cy="634142"/>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3610991" y="3257923"/>
            <a:ext cx="1116124"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052217" y="3296081"/>
            <a:ext cx="558774" cy="585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912385" y="3494099"/>
            <a:ext cx="749683"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716325" y="3841320"/>
            <a:ext cx="0" cy="66780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864769" y="3296082"/>
            <a:ext cx="1" cy="1213039"/>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728864" y="3483006"/>
            <a:ext cx="0" cy="893199"/>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3912384" y="3483006"/>
            <a:ext cx="0" cy="893199"/>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152800" y="3483006"/>
            <a:ext cx="576064" cy="1"/>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97777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64" y="116632"/>
            <a:ext cx="4338111" cy="369332"/>
          </a:xfrm>
        </p:spPr>
        <p:txBody>
          <a:bodyPr/>
          <a:lstStyle/>
          <a:p>
            <a:r>
              <a:rPr lang="en-US" dirty="0" smtClean="0"/>
              <a:t>Basic Transport Service Design Concept</a:t>
            </a:r>
            <a:endParaRPr lang="en-US" dirty="0"/>
          </a:p>
        </p:txBody>
      </p:sp>
      <p:sp>
        <p:nvSpPr>
          <p:cNvPr id="4" name="Rectangle 3"/>
          <p:cNvSpPr/>
          <p:nvPr/>
        </p:nvSpPr>
        <p:spPr>
          <a:xfrm>
            <a:off x="136667" y="1196752"/>
            <a:ext cx="859720" cy="504055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Applications</a:t>
            </a:r>
            <a:endParaRPr lang="en-US" sz="1000" dirty="0">
              <a:solidFill>
                <a:schemeClr val="tx1"/>
              </a:solidFill>
            </a:endParaRPr>
          </a:p>
        </p:txBody>
      </p:sp>
      <p:sp>
        <p:nvSpPr>
          <p:cNvPr id="5" name="Rectangle 4"/>
          <p:cNvSpPr/>
          <p:nvPr/>
        </p:nvSpPr>
        <p:spPr>
          <a:xfrm>
            <a:off x="1319104" y="890549"/>
            <a:ext cx="6946263" cy="54187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smtClean="0">
                <a:solidFill>
                  <a:schemeClr val="tx1"/>
                </a:solidFill>
              </a:rPr>
              <a:t>NGTP </a:t>
            </a:r>
            <a:endParaRPr lang="en-US" sz="1000" b="1" dirty="0">
              <a:solidFill>
                <a:schemeClr val="tx1"/>
              </a:solidFill>
            </a:endParaRPr>
          </a:p>
        </p:txBody>
      </p:sp>
      <p:sp>
        <p:nvSpPr>
          <p:cNvPr id="6" name="Rectangle 5"/>
          <p:cNvSpPr/>
          <p:nvPr/>
        </p:nvSpPr>
        <p:spPr>
          <a:xfrm>
            <a:off x="8722944" y="1052736"/>
            <a:ext cx="1072004" cy="5040560"/>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Backend Server</a:t>
            </a:r>
          </a:p>
          <a:p>
            <a:pPr algn="ctr"/>
            <a:r>
              <a:rPr lang="en-US" sz="1000" dirty="0" smtClean="0">
                <a:solidFill>
                  <a:schemeClr val="tx1"/>
                </a:solidFill>
              </a:rPr>
              <a:t>(TSP)</a:t>
            </a:r>
            <a:endParaRPr lang="en-US" sz="1000" dirty="0" smtClean="0">
              <a:solidFill>
                <a:schemeClr val="tx1"/>
              </a:solidFill>
            </a:endParaRPr>
          </a:p>
        </p:txBody>
      </p:sp>
      <p:sp>
        <p:nvSpPr>
          <p:cNvPr id="7" name="Rectangle 6"/>
          <p:cNvSpPr/>
          <p:nvPr/>
        </p:nvSpPr>
        <p:spPr>
          <a:xfrm>
            <a:off x="1337633" y="3511219"/>
            <a:ext cx="1157863" cy="8198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App Interfaces</a:t>
            </a:r>
          </a:p>
          <a:p>
            <a:pPr algn="ctr"/>
            <a:r>
              <a:rPr lang="en-US" sz="1000" dirty="0" smtClean="0">
                <a:solidFill>
                  <a:schemeClr val="tx1"/>
                </a:solidFill>
              </a:rPr>
              <a:t>(Receive)</a:t>
            </a:r>
            <a:endParaRPr lang="en-US" sz="1000" dirty="0">
              <a:solidFill>
                <a:schemeClr val="tx1"/>
              </a:solidFill>
            </a:endParaRPr>
          </a:p>
        </p:txBody>
      </p:sp>
      <p:sp>
        <p:nvSpPr>
          <p:cNvPr id="8" name="Rectangle 7"/>
          <p:cNvSpPr/>
          <p:nvPr/>
        </p:nvSpPr>
        <p:spPr>
          <a:xfrm>
            <a:off x="7257256" y="3511219"/>
            <a:ext cx="1008111" cy="8198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TSP Interfaces</a:t>
            </a:r>
          </a:p>
          <a:p>
            <a:pPr algn="ctr"/>
            <a:r>
              <a:rPr lang="en-US" sz="1000" dirty="0" smtClean="0">
                <a:solidFill>
                  <a:schemeClr val="tx1"/>
                </a:solidFill>
              </a:rPr>
              <a:t>(Send)</a:t>
            </a:r>
            <a:endParaRPr lang="en-US" sz="1000" dirty="0">
              <a:solidFill>
                <a:schemeClr val="tx1"/>
              </a:solidFill>
            </a:endParaRPr>
          </a:p>
        </p:txBody>
      </p:sp>
      <p:sp>
        <p:nvSpPr>
          <p:cNvPr id="22" name="Rectangle 21"/>
          <p:cNvSpPr/>
          <p:nvPr/>
        </p:nvSpPr>
        <p:spPr>
          <a:xfrm>
            <a:off x="2797151" y="2522461"/>
            <a:ext cx="2044420" cy="7920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Message management</a:t>
            </a:r>
          </a:p>
          <a:p>
            <a:pPr algn="ctr"/>
            <a:r>
              <a:rPr lang="en-US" sz="1000" dirty="0" smtClean="0">
                <a:solidFill>
                  <a:schemeClr val="tx1"/>
                </a:solidFill>
              </a:rPr>
              <a:t>(QUEUE,STACK, Fragments ..</a:t>
            </a:r>
            <a:r>
              <a:rPr lang="en-US" sz="1000" dirty="0" err="1" smtClean="0">
                <a:solidFill>
                  <a:schemeClr val="tx1"/>
                </a:solidFill>
              </a:rPr>
              <a:t>etc</a:t>
            </a:r>
            <a:r>
              <a:rPr lang="en-US" sz="1000" dirty="0" smtClean="0">
                <a:solidFill>
                  <a:schemeClr val="tx1"/>
                </a:solidFill>
              </a:rPr>
              <a:t>)</a:t>
            </a:r>
            <a:endParaRPr lang="en-US" sz="1000" dirty="0">
              <a:solidFill>
                <a:schemeClr val="tx1"/>
              </a:solidFill>
            </a:endParaRPr>
          </a:p>
        </p:txBody>
      </p:sp>
      <p:sp>
        <p:nvSpPr>
          <p:cNvPr id="24" name="Rectangle 23"/>
          <p:cNvSpPr/>
          <p:nvPr/>
        </p:nvSpPr>
        <p:spPr>
          <a:xfrm>
            <a:off x="5133582" y="1087599"/>
            <a:ext cx="2868804" cy="4277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Network interfaces</a:t>
            </a:r>
          </a:p>
          <a:p>
            <a:pPr algn="ctr"/>
            <a:r>
              <a:rPr lang="en-US" sz="1000" dirty="0" smtClean="0">
                <a:solidFill>
                  <a:schemeClr val="tx1"/>
                </a:solidFill>
              </a:rPr>
              <a:t>(WIFI, Telephony)</a:t>
            </a:r>
            <a:endParaRPr lang="en-US" sz="1000" dirty="0">
              <a:solidFill>
                <a:schemeClr val="tx1"/>
              </a:solidFill>
            </a:endParaRPr>
          </a:p>
        </p:txBody>
      </p:sp>
      <p:sp>
        <p:nvSpPr>
          <p:cNvPr id="26" name="Rectangle 25"/>
          <p:cNvSpPr/>
          <p:nvPr/>
        </p:nvSpPr>
        <p:spPr>
          <a:xfrm>
            <a:off x="5164288" y="2692213"/>
            <a:ext cx="2930422" cy="6167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Transport Channel management</a:t>
            </a:r>
          </a:p>
          <a:p>
            <a:pPr algn="ctr"/>
            <a:r>
              <a:rPr lang="en-US" sz="1000" dirty="0" smtClean="0">
                <a:solidFill>
                  <a:schemeClr val="tx1"/>
                </a:solidFill>
              </a:rPr>
              <a:t>(UDP, HTTPS,SMS)</a:t>
            </a:r>
            <a:endParaRPr lang="en-US" sz="1000" dirty="0">
              <a:solidFill>
                <a:schemeClr val="tx1"/>
              </a:solidFill>
            </a:endParaRPr>
          </a:p>
        </p:txBody>
      </p:sp>
      <p:sp>
        <p:nvSpPr>
          <p:cNvPr id="27" name="Rectangle 26"/>
          <p:cNvSpPr/>
          <p:nvPr/>
        </p:nvSpPr>
        <p:spPr>
          <a:xfrm>
            <a:off x="2818213" y="1760083"/>
            <a:ext cx="2002296"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Decode/Encode</a:t>
            </a:r>
          </a:p>
          <a:p>
            <a:pPr algn="ctr"/>
            <a:r>
              <a:rPr lang="en-US" sz="1000" dirty="0" smtClean="0">
                <a:solidFill>
                  <a:schemeClr val="tx1"/>
                </a:solidFill>
              </a:rPr>
              <a:t>(ASN)</a:t>
            </a:r>
          </a:p>
          <a:p>
            <a:pPr algn="ctr"/>
            <a:endParaRPr lang="en-US" sz="1000" dirty="0">
              <a:solidFill>
                <a:schemeClr val="tx1"/>
              </a:solidFill>
            </a:endParaRPr>
          </a:p>
        </p:txBody>
      </p:sp>
      <p:sp>
        <p:nvSpPr>
          <p:cNvPr id="28" name="Rectangle 27"/>
          <p:cNvSpPr/>
          <p:nvPr/>
        </p:nvSpPr>
        <p:spPr>
          <a:xfrm>
            <a:off x="2870492" y="4653136"/>
            <a:ext cx="1940373" cy="5040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Retry and Failure</a:t>
            </a:r>
          </a:p>
          <a:p>
            <a:pPr algn="ctr"/>
            <a:r>
              <a:rPr lang="en-US" sz="1000" dirty="0" smtClean="0">
                <a:solidFill>
                  <a:schemeClr val="tx1"/>
                </a:solidFill>
              </a:rPr>
              <a:t> Message management </a:t>
            </a:r>
          </a:p>
          <a:p>
            <a:pPr algn="ctr"/>
            <a:endParaRPr lang="en-US" sz="1000" dirty="0">
              <a:solidFill>
                <a:schemeClr val="tx1"/>
              </a:solidFill>
            </a:endParaRPr>
          </a:p>
        </p:txBody>
      </p:sp>
      <p:sp>
        <p:nvSpPr>
          <p:cNvPr id="29" name="Rectangle 28"/>
          <p:cNvSpPr/>
          <p:nvPr/>
        </p:nvSpPr>
        <p:spPr>
          <a:xfrm>
            <a:off x="2827857" y="1034233"/>
            <a:ext cx="1983008" cy="5345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Encrypt/Decrypt</a:t>
            </a:r>
          </a:p>
          <a:p>
            <a:pPr algn="ctr"/>
            <a:r>
              <a:rPr lang="en-US" sz="1000" dirty="0" smtClean="0">
                <a:solidFill>
                  <a:schemeClr val="tx1"/>
                </a:solidFill>
              </a:rPr>
              <a:t>(</a:t>
            </a:r>
            <a:r>
              <a:rPr lang="en-US" sz="1000" dirty="0" err="1" smtClean="0">
                <a:solidFill>
                  <a:schemeClr val="tx1"/>
                </a:solidFill>
              </a:rPr>
              <a:t>OpenSSL</a:t>
            </a:r>
            <a:r>
              <a:rPr lang="en-US" sz="1000" dirty="0" smtClean="0">
                <a:solidFill>
                  <a:schemeClr val="tx1"/>
                </a:solidFill>
              </a:rPr>
              <a:t>, External library)</a:t>
            </a:r>
          </a:p>
          <a:p>
            <a:pPr algn="ctr"/>
            <a:endParaRPr lang="en-US" sz="1000" dirty="0">
              <a:solidFill>
                <a:schemeClr val="tx1"/>
              </a:solidFill>
            </a:endParaRPr>
          </a:p>
        </p:txBody>
      </p:sp>
      <p:sp>
        <p:nvSpPr>
          <p:cNvPr id="30" name="Rectangle 29"/>
          <p:cNvSpPr/>
          <p:nvPr/>
        </p:nvSpPr>
        <p:spPr>
          <a:xfrm>
            <a:off x="2818213" y="3769091"/>
            <a:ext cx="2044420" cy="79208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Message Logic Processor</a:t>
            </a:r>
          </a:p>
          <a:p>
            <a:pPr algn="ctr"/>
            <a:r>
              <a:rPr lang="en-US" sz="1000" dirty="0" smtClean="0">
                <a:solidFill>
                  <a:schemeClr val="tx1"/>
                </a:solidFill>
              </a:rPr>
              <a:t>(</a:t>
            </a:r>
            <a:r>
              <a:rPr lang="en-US" sz="1000" dirty="0" err="1" smtClean="0">
                <a:solidFill>
                  <a:schemeClr val="tx1"/>
                </a:solidFill>
              </a:rPr>
              <a:t>Dpst</a:t>
            </a:r>
            <a:r>
              <a:rPr lang="en-US" sz="1000" dirty="0" smtClean="0">
                <a:solidFill>
                  <a:schemeClr val="tx1"/>
                </a:solidFill>
              </a:rPr>
              <a:t> </a:t>
            </a:r>
            <a:r>
              <a:rPr lang="en-US" sz="1000" dirty="0" err="1" smtClean="0">
                <a:solidFill>
                  <a:schemeClr val="tx1"/>
                </a:solidFill>
              </a:rPr>
              <a:t>ack</a:t>
            </a:r>
            <a:r>
              <a:rPr lang="en-US" sz="1000" dirty="0" smtClean="0">
                <a:solidFill>
                  <a:schemeClr val="tx1"/>
                </a:solidFill>
              </a:rPr>
              <a:t>, TTL, Priority,)</a:t>
            </a:r>
            <a:endParaRPr lang="en-US" sz="1000" dirty="0">
              <a:solidFill>
                <a:schemeClr val="tx1"/>
              </a:solidFill>
            </a:endParaRPr>
          </a:p>
        </p:txBody>
      </p:sp>
      <p:sp>
        <p:nvSpPr>
          <p:cNvPr id="33" name="Rectangle 32"/>
          <p:cNvSpPr/>
          <p:nvPr/>
        </p:nvSpPr>
        <p:spPr>
          <a:xfrm>
            <a:off x="2797152" y="5301208"/>
            <a:ext cx="2065482" cy="5432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Configuration &amp; storage</a:t>
            </a:r>
          </a:p>
          <a:p>
            <a:pPr algn="ctr"/>
            <a:r>
              <a:rPr lang="en-US" sz="1000" dirty="0" smtClean="0">
                <a:solidFill>
                  <a:schemeClr val="tx1"/>
                </a:solidFill>
              </a:rPr>
              <a:t>(Encryption key, </a:t>
            </a:r>
            <a:r>
              <a:rPr lang="en-US" sz="1000" dirty="0" err="1" smtClean="0">
                <a:solidFill>
                  <a:schemeClr val="tx1"/>
                </a:solidFill>
              </a:rPr>
              <a:t>Cerfificates</a:t>
            </a:r>
            <a:r>
              <a:rPr lang="en-US" sz="1000" dirty="0" smtClean="0">
                <a:solidFill>
                  <a:schemeClr val="tx1"/>
                </a:solidFill>
              </a:rPr>
              <a:t>..et)</a:t>
            </a:r>
          </a:p>
          <a:p>
            <a:pPr algn="ctr"/>
            <a:endParaRPr lang="en-US" sz="1000" dirty="0">
              <a:solidFill>
                <a:schemeClr val="tx1"/>
              </a:solidFill>
            </a:endParaRPr>
          </a:p>
        </p:txBody>
      </p:sp>
      <p:sp>
        <p:nvSpPr>
          <p:cNvPr id="34" name="Rectangle 33"/>
          <p:cNvSpPr/>
          <p:nvPr/>
        </p:nvSpPr>
        <p:spPr>
          <a:xfrm>
            <a:off x="5151881" y="5445865"/>
            <a:ext cx="2868804" cy="4277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External Services integration</a:t>
            </a:r>
          </a:p>
          <a:p>
            <a:pPr algn="ctr"/>
            <a:r>
              <a:rPr lang="en-US" sz="1000" dirty="0" smtClean="0">
                <a:solidFill>
                  <a:schemeClr val="tx1"/>
                </a:solidFill>
              </a:rPr>
              <a:t>( Power Manager, TCU state )</a:t>
            </a:r>
          </a:p>
          <a:p>
            <a:pPr algn="ctr"/>
            <a:endParaRPr lang="en-US" sz="1000" dirty="0">
              <a:solidFill>
                <a:schemeClr val="tx1"/>
              </a:solidFill>
            </a:endParaRPr>
          </a:p>
        </p:txBody>
      </p:sp>
    </p:spTree>
    <p:extLst>
      <p:ext uri="{BB962C8B-B14F-4D97-AF65-F5344CB8AC3E}">
        <p14:creationId xmlns:p14="http://schemas.microsoft.com/office/powerpoint/2010/main" val="261904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2" grpId="0" animBg="1"/>
      <p:bldP spid="24" grpId="0" animBg="1"/>
      <p:bldP spid="26" grpId="0" animBg="1"/>
      <p:bldP spid="27" grpId="0" animBg="1"/>
      <p:bldP spid="28" grpId="0" animBg="1"/>
      <p:bldP spid="29" grpId="0" animBg="1"/>
      <p:bldP spid="30" grpId="0" animBg="1"/>
      <p:bldP spid="33" grpId="0"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64" y="116632"/>
            <a:ext cx="3784819" cy="369332"/>
          </a:xfrm>
        </p:spPr>
        <p:txBody>
          <a:bodyPr/>
          <a:lstStyle/>
          <a:p>
            <a:r>
              <a:rPr lang="en-US" dirty="0" smtClean="0"/>
              <a:t>2. NGTP Manager Service Design </a:t>
            </a:r>
            <a:endParaRPr lang="en-US" dirty="0"/>
          </a:p>
        </p:txBody>
      </p:sp>
      <p:pic>
        <p:nvPicPr>
          <p:cNvPr id="4" name="그림 2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1209" y="954124"/>
            <a:ext cx="4032448" cy="2607171"/>
          </a:xfrm>
          <a:prstGeom prst="rect">
            <a:avLst/>
          </a:prstGeom>
          <a:noFill/>
          <a:ln>
            <a:solidFill>
              <a:schemeClr val="accent1"/>
            </a:solidFill>
          </a:ln>
        </p:spPr>
      </p:pic>
      <p:pic>
        <p:nvPicPr>
          <p:cNvPr id="5" name="그림 6"/>
          <p:cNvPicPr/>
          <p:nvPr/>
        </p:nvPicPr>
        <p:blipFill>
          <a:blip r:embed="rId3"/>
          <a:stretch>
            <a:fillRect/>
          </a:stretch>
        </p:blipFill>
        <p:spPr>
          <a:xfrm>
            <a:off x="117104" y="1261483"/>
            <a:ext cx="4536504" cy="2090941"/>
          </a:xfrm>
          <a:prstGeom prst="rect">
            <a:avLst/>
          </a:prstGeom>
        </p:spPr>
      </p:pic>
      <p:sp>
        <p:nvSpPr>
          <p:cNvPr id="6" name="Rectangle 5"/>
          <p:cNvSpPr/>
          <p:nvPr/>
        </p:nvSpPr>
        <p:spPr>
          <a:xfrm>
            <a:off x="37444" y="4005064"/>
            <a:ext cx="4483508" cy="1384995"/>
          </a:xfrm>
          <a:prstGeom prst="rect">
            <a:avLst/>
          </a:prstGeom>
        </p:spPr>
        <p:txBody>
          <a:bodyPr wrap="square">
            <a:spAutoFit/>
          </a:bodyPr>
          <a:lstStyle/>
          <a:p>
            <a:pPr marL="457200" marR="0" algn="just">
              <a:spcBef>
                <a:spcPts val="0"/>
              </a:spcBef>
              <a:spcAft>
                <a:spcPts val="0"/>
              </a:spcAft>
            </a:pPr>
            <a:r>
              <a:rPr lang="en-US" sz="1050" dirty="0">
                <a:solidFill>
                  <a:srgbClr val="000000"/>
                </a:solidFill>
                <a:latin typeface="Arial" panose="020B0604020202020204" pitchFamily="34" charset="0"/>
                <a:ea typeface="Malgun Gothic" panose="020B0503020000020004" pitchFamily="34" charset="-127"/>
                <a:cs typeface="Courier New" panose="02070309020205020404" pitchFamily="49" charset="0"/>
              </a:rPr>
              <a:t> </a:t>
            </a:r>
            <a:endParaRPr lang="en-US" sz="1050" dirty="0">
              <a:solidFill>
                <a:srgbClr val="000000"/>
              </a:solidFill>
              <a:latin typeface="Trebuchet MS" panose="020B0603020202020204" pitchFamily="34" charset="0"/>
              <a:ea typeface="Malgun Gothic" panose="020B0503020000020004" pitchFamily="34" charset="-127"/>
              <a:cs typeface="Courier New" panose="02070309020205020404" pitchFamily="49" charset="0"/>
            </a:endParaRPr>
          </a:p>
          <a:p>
            <a:pPr marL="342900" marR="0" lvl="0" indent="-342900" algn="just">
              <a:spcBef>
                <a:spcPts val="0"/>
              </a:spcBef>
              <a:spcAft>
                <a:spcPts val="0"/>
              </a:spcAft>
              <a:buFont typeface="+mj-lt"/>
              <a:buAutoNum type="arabicPeriod"/>
            </a:pPr>
            <a:r>
              <a:rPr lang="en-US" sz="1050" dirty="0">
                <a:solidFill>
                  <a:srgbClr val="000000"/>
                </a:solidFill>
                <a:latin typeface="Arial" panose="020B0604020202020204" pitchFamily="34" charset="0"/>
                <a:ea typeface="Malgun Gothic" panose="020B0503020000020004" pitchFamily="34" charset="-127"/>
                <a:cs typeface="Courier New" panose="02070309020205020404" pitchFamily="49" charset="0"/>
              </a:rPr>
              <a:t>Receive Data status ( connection, disconnection)</a:t>
            </a:r>
            <a:endParaRPr lang="en-US" sz="1050" dirty="0">
              <a:solidFill>
                <a:srgbClr val="000000"/>
              </a:solidFill>
              <a:latin typeface="Trebuchet MS" panose="020B0603020202020204" pitchFamily="34" charset="0"/>
              <a:ea typeface="Malgun Gothic" panose="020B0503020000020004" pitchFamily="34" charset="-127"/>
              <a:cs typeface="Courier New" panose="02070309020205020404" pitchFamily="49" charset="0"/>
            </a:endParaRPr>
          </a:p>
          <a:p>
            <a:pPr marL="342900" marR="0" lvl="0" indent="-342900" algn="just">
              <a:spcBef>
                <a:spcPts val="0"/>
              </a:spcBef>
              <a:spcAft>
                <a:spcPts val="0"/>
              </a:spcAft>
              <a:buFont typeface="+mj-lt"/>
              <a:buAutoNum type="arabicPeriod"/>
            </a:pPr>
            <a:r>
              <a:rPr lang="en-US" sz="1050" dirty="0">
                <a:solidFill>
                  <a:srgbClr val="000000"/>
                </a:solidFill>
                <a:latin typeface="Arial" panose="020B0604020202020204" pitchFamily="34" charset="0"/>
                <a:ea typeface="Malgun Gothic" panose="020B0503020000020004" pitchFamily="34" charset="-127"/>
                <a:cs typeface="Courier New" panose="02070309020205020404" pitchFamily="49" charset="0"/>
              </a:rPr>
              <a:t>Receive </a:t>
            </a:r>
            <a:r>
              <a:rPr lang="en-US" sz="1050" dirty="0" err="1">
                <a:solidFill>
                  <a:srgbClr val="000000"/>
                </a:solidFill>
                <a:latin typeface="Arial" panose="020B0604020202020204" pitchFamily="34" charset="0"/>
                <a:ea typeface="Malgun Gothic" panose="020B0503020000020004" pitchFamily="34" charset="-127"/>
                <a:cs typeface="Courier New" panose="02070309020205020404" pitchFamily="49" charset="0"/>
              </a:rPr>
              <a:t>Wif</a:t>
            </a:r>
            <a:r>
              <a:rPr lang="en-US" sz="1050" dirty="0">
                <a:solidFill>
                  <a:srgbClr val="000000"/>
                </a:solidFill>
                <a:latin typeface="Arial" panose="020B0604020202020204" pitchFamily="34" charset="0"/>
                <a:ea typeface="Malgun Gothic" panose="020B0503020000020004" pitchFamily="34" charset="-127"/>
                <a:cs typeface="Courier New" panose="02070309020205020404" pitchFamily="49" charset="0"/>
              </a:rPr>
              <a:t> Connection status ( connection, disconnection)</a:t>
            </a:r>
            <a:endParaRPr lang="en-US" sz="1050" dirty="0">
              <a:solidFill>
                <a:srgbClr val="000000"/>
              </a:solidFill>
              <a:latin typeface="Trebuchet MS" panose="020B0603020202020204" pitchFamily="34" charset="0"/>
              <a:ea typeface="Malgun Gothic" panose="020B0503020000020004" pitchFamily="34" charset="-127"/>
              <a:cs typeface="Courier New" panose="02070309020205020404" pitchFamily="49" charset="0"/>
            </a:endParaRPr>
          </a:p>
          <a:p>
            <a:pPr marL="342900" marR="0" lvl="0" indent="-342900" algn="just">
              <a:spcBef>
                <a:spcPts val="0"/>
              </a:spcBef>
              <a:spcAft>
                <a:spcPts val="0"/>
              </a:spcAft>
              <a:buFont typeface="+mj-lt"/>
              <a:buAutoNum type="arabicPeriod"/>
            </a:pPr>
            <a:r>
              <a:rPr lang="en-US" sz="1050" dirty="0">
                <a:solidFill>
                  <a:srgbClr val="000000"/>
                </a:solidFill>
                <a:latin typeface="Arial" panose="020B0604020202020204" pitchFamily="34" charset="0"/>
                <a:ea typeface="Malgun Gothic" panose="020B0503020000020004" pitchFamily="34" charset="-127"/>
                <a:cs typeface="Courier New" panose="02070309020205020404" pitchFamily="49" charset="0"/>
              </a:rPr>
              <a:t>Apps send a message to </a:t>
            </a:r>
            <a:r>
              <a:rPr lang="en-US" sz="1050" dirty="0" err="1">
                <a:solidFill>
                  <a:srgbClr val="000000"/>
                </a:solidFill>
                <a:latin typeface="Arial" panose="020B0604020202020204" pitchFamily="34" charset="0"/>
                <a:ea typeface="Malgun Gothic" panose="020B0503020000020004" pitchFamily="34" charset="-127"/>
                <a:cs typeface="Courier New" panose="02070309020205020404" pitchFamily="49" charset="0"/>
              </a:rPr>
              <a:t>NGTPManager</a:t>
            </a:r>
            <a:r>
              <a:rPr lang="en-US" sz="1050" dirty="0">
                <a:solidFill>
                  <a:srgbClr val="000000"/>
                </a:solidFill>
                <a:latin typeface="Arial" panose="020B0604020202020204" pitchFamily="34" charset="0"/>
                <a:ea typeface="Malgun Gothic" panose="020B0503020000020004" pitchFamily="34" charset="-127"/>
                <a:cs typeface="Courier New" panose="02070309020205020404" pitchFamily="49" charset="0"/>
              </a:rPr>
              <a:t>.</a:t>
            </a:r>
            <a:endParaRPr lang="en-US" sz="1050" dirty="0">
              <a:solidFill>
                <a:srgbClr val="000000"/>
              </a:solidFill>
              <a:latin typeface="Trebuchet MS" panose="020B0603020202020204" pitchFamily="34" charset="0"/>
              <a:ea typeface="Malgun Gothic" panose="020B0503020000020004" pitchFamily="34" charset="-127"/>
              <a:cs typeface="Courier New" panose="02070309020205020404" pitchFamily="49" charset="0"/>
            </a:endParaRPr>
          </a:p>
          <a:p>
            <a:pPr marL="342900" marR="0" lvl="0" indent="-342900" algn="just">
              <a:spcBef>
                <a:spcPts val="0"/>
              </a:spcBef>
              <a:spcAft>
                <a:spcPts val="0"/>
              </a:spcAft>
              <a:buFont typeface="+mj-lt"/>
              <a:buAutoNum type="arabicPeriod"/>
            </a:pPr>
            <a:r>
              <a:rPr lang="en-US" sz="1050" dirty="0" err="1">
                <a:solidFill>
                  <a:srgbClr val="000000"/>
                </a:solidFill>
                <a:latin typeface="Arial" panose="020B0604020202020204" pitchFamily="34" charset="0"/>
                <a:ea typeface="Malgun Gothic" panose="020B0503020000020004" pitchFamily="34" charset="-127"/>
                <a:cs typeface="Courier New" panose="02070309020205020404" pitchFamily="49" charset="0"/>
              </a:rPr>
              <a:t>NGTPManager</a:t>
            </a:r>
            <a:r>
              <a:rPr lang="en-US" sz="1050" dirty="0">
                <a:solidFill>
                  <a:srgbClr val="000000"/>
                </a:solidFill>
                <a:latin typeface="Arial" panose="020B0604020202020204" pitchFamily="34" charset="0"/>
                <a:ea typeface="Malgun Gothic" panose="020B0503020000020004" pitchFamily="34" charset="-127"/>
                <a:cs typeface="Courier New" panose="02070309020205020404" pitchFamily="49" charset="0"/>
              </a:rPr>
              <a:t> checks the current higher </a:t>
            </a:r>
            <a:r>
              <a:rPr lang="en-US" sz="1050" dirty="0" err="1">
                <a:solidFill>
                  <a:srgbClr val="000000"/>
                </a:solidFill>
                <a:latin typeface="Arial" panose="020B0604020202020204" pitchFamily="34" charset="0"/>
                <a:ea typeface="Malgun Gothic" panose="020B0503020000020004" pitchFamily="34" charset="-127"/>
                <a:cs typeface="Courier New" panose="02070309020205020404" pitchFamily="49" charset="0"/>
              </a:rPr>
              <a:t>prority</a:t>
            </a:r>
            <a:r>
              <a:rPr lang="en-US" sz="1050" dirty="0">
                <a:solidFill>
                  <a:srgbClr val="000000"/>
                </a:solidFill>
                <a:latin typeface="Arial" panose="020B0604020202020204" pitchFamily="34" charset="0"/>
                <a:ea typeface="Malgun Gothic" panose="020B0503020000020004" pitchFamily="34" charset="-127"/>
                <a:cs typeface="Courier New" panose="02070309020205020404" pitchFamily="49" charset="0"/>
              </a:rPr>
              <a:t> transport channel and send the message to air through the NAD</a:t>
            </a:r>
            <a:endParaRPr lang="en-US" sz="1050" dirty="0">
              <a:solidFill>
                <a:srgbClr val="000000"/>
              </a:solidFill>
              <a:latin typeface="Trebuchet MS" panose="020B0603020202020204" pitchFamily="34" charset="0"/>
              <a:ea typeface="Malgun Gothic" panose="020B0503020000020004" pitchFamily="34" charset="-127"/>
              <a:cs typeface="Courier New" panose="02070309020205020404" pitchFamily="49" charset="0"/>
            </a:endParaRPr>
          </a:p>
          <a:p>
            <a:pPr marL="342900" marR="0" lvl="0" indent="-342900" algn="just">
              <a:spcBef>
                <a:spcPts val="0"/>
              </a:spcBef>
              <a:spcAft>
                <a:spcPts val="0"/>
              </a:spcAft>
              <a:buFont typeface="+mj-lt"/>
              <a:buAutoNum type="arabicPeriod"/>
            </a:pPr>
            <a:r>
              <a:rPr lang="en-US" sz="1050" dirty="0" err="1">
                <a:solidFill>
                  <a:srgbClr val="000000"/>
                </a:solidFill>
                <a:latin typeface="Arial" panose="020B0604020202020204" pitchFamily="34" charset="0"/>
                <a:ea typeface="Malgun Gothic" panose="020B0503020000020004" pitchFamily="34" charset="-127"/>
                <a:cs typeface="Courier New" panose="02070309020205020404" pitchFamily="49" charset="0"/>
              </a:rPr>
              <a:t>NGTPManager</a:t>
            </a:r>
            <a:r>
              <a:rPr lang="en-US" sz="1050" dirty="0">
                <a:solidFill>
                  <a:srgbClr val="000000"/>
                </a:solidFill>
                <a:latin typeface="Arial" panose="020B0604020202020204" pitchFamily="34" charset="0"/>
                <a:ea typeface="Malgun Gothic" panose="020B0503020000020004" pitchFamily="34" charset="-127"/>
                <a:cs typeface="Courier New" panose="02070309020205020404" pitchFamily="49" charset="0"/>
              </a:rPr>
              <a:t> </a:t>
            </a:r>
            <a:r>
              <a:rPr lang="en-US" sz="1050" dirty="0" err="1">
                <a:solidFill>
                  <a:srgbClr val="000000"/>
                </a:solidFill>
                <a:latin typeface="Arial" panose="020B0604020202020204" pitchFamily="34" charset="0"/>
                <a:ea typeface="Malgun Gothic" panose="020B0503020000020004" pitchFamily="34" charset="-127"/>
                <a:cs typeface="Courier New" panose="02070309020205020404" pitchFamily="49" charset="0"/>
              </a:rPr>
              <a:t>receivce</a:t>
            </a:r>
            <a:r>
              <a:rPr lang="en-US" sz="1050" dirty="0">
                <a:solidFill>
                  <a:srgbClr val="000000"/>
                </a:solidFill>
                <a:latin typeface="Arial" panose="020B0604020202020204" pitchFamily="34" charset="0"/>
                <a:ea typeface="Malgun Gothic" panose="020B0503020000020004" pitchFamily="34" charset="-127"/>
                <a:cs typeface="Courier New" panose="02070309020205020404" pitchFamily="49" charset="0"/>
              </a:rPr>
              <a:t> </a:t>
            </a:r>
            <a:r>
              <a:rPr lang="en-US" sz="1050" dirty="0" err="1">
                <a:solidFill>
                  <a:srgbClr val="000000"/>
                </a:solidFill>
                <a:latin typeface="Arial" panose="020B0604020202020204" pitchFamily="34" charset="0"/>
                <a:ea typeface="Malgun Gothic" panose="020B0503020000020004" pitchFamily="34" charset="-127"/>
                <a:cs typeface="Courier New" panose="02070309020205020404" pitchFamily="49" charset="0"/>
              </a:rPr>
              <a:t>ack</a:t>
            </a:r>
            <a:r>
              <a:rPr lang="en-US" sz="1050" dirty="0">
                <a:solidFill>
                  <a:srgbClr val="000000"/>
                </a:solidFill>
                <a:latin typeface="Arial" panose="020B0604020202020204" pitchFamily="34" charset="0"/>
                <a:ea typeface="Malgun Gothic" panose="020B0503020000020004" pitchFamily="34" charset="-127"/>
                <a:cs typeface="Courier New" panose="02070309020205020404" pitchFamily="49" charset="0"/>
              </a:rPr>
              <a:t> form air through the NAD.</a:t>
            </a:r>
            <a:endParaRPr lang="en-US" sz="1050" dirty="0">
              <a:solidFill>
                <a:srgbClr val="000000"/>
              </a:solidFill>
              <a:latin typeface="Trebuchet MS" panose="020B0603020202020204" pitchFamily="34" charset="0"/>
              <a:ea typeface="Malgun Gothic" panose="020B0503020000020004" pitchFamily="34" charset="-127"/>
              <a:cs typeface="Courier New" panose="02070309020205020404" pitchFamily="49" charset="0"/>
            </a:endParaRPr>
          </a:p>
          <a:p>
            <a:pPr marL="342900" marR="0" lvl="0" indent="-342900" algn="just">
              <a:spcBef>
                <a:spcPts val="0"/>
              </a:spcBef>
              <a:spcAft>
                <a:spcPts val="0"/>
              </a:spcAft>
              <a:buFont typeface="+mj-lt"/>
              <a:buAutoNum type="arabicPeriod"/>
            </a:pPr>
            <a:r>
              <a:rPr lang="en-US" sz="1050" dirty="0" err="1">
                <a:solidFill>
                  <a:srgbClr val="000000"/>
                </a:solidFill>
                <a:latin typeface="Arial" panose="020B0604020202020204" pitchFamily="34" charset="0"/>
                <a:ea typeface="Malgun Gothic" panose="020B0503020000020004" pitchFamily="34" charset="-127"/>
                <a:cs typeface="Courier New" panose="02070309020205020404" pitchFamily="49" charset="0"/>
              </a:rPr>
              <a:t>Deliever</a:t>
            </a:r>
            <a:r>
              <a:rPr lang="en-US" sz="1050" dirty="0">
                <a:solidFill>
                  <a:srgbClr val="000000"/>
                </a:solidFill>
                <a:latin typeface="Arial" panose="020B0604020202020204" pitchFamily="34" charset="0"/>
                <a:ea typeface="Malgun Gothic" panose="020B0503020000020004" pitchFamily="34" charset="-127"/>
                <a:cs typeface="Courier New" panose="02070309020205020404" pitchFamily="49" charset="0"/>
              </a:rPr>
              <a:t> the received message to Apps by calling </a:t>
            </a:r>
            <a:r>
              <a:rPr lang="en-US" sz="1050" dirty="0" err="1">
                <a:solidFill>
                  <a:srgbClr val="000000"/>
                </a:solidFill>
                <a:latin typeface="Arial" panose="020B0604020202020204" pitchFamily="34" charset="0"/>
                <a:ea typeface="Malgun Gothic" panose="020B0503020000020004" pitchFamily="34" charset="-127"/>
                <a:cs typeface="Courier New" panose="02070309020205020404" pitchFamily="49" charset="0"/>
              </a:rPr>
              <a:t>onReceive</a:t>
            </a:r>
            <a:endParaRPr lang="en-US" sz="1050" dirty="0">
              <a:solidFill>
                <a:srgbClr val="000000"/>
              </a:solidFill>
              <a:effectLst/>
              <a:latin typeface="Trebuchet MS" panose="020B0603020202020204" pitchFamily="34" charset="0"/>
              <a:ea typeface="Malgun Gothic" panose="020B0503020000020004" pitchFamily="34" charset="-127"/>
              <a:cs typeface="Courier New" panose="02070309020205020404" pitchFamily="49" charset="0"/>
            </a:endParaRPr>
          </a:p>
        </p:txBody>
      </p:sp>
      <p:sp>
        <p:nvSpPr>
          <p:cNvPr id="7" name="TextBox 6"/>
          <p:cNvSpPr txBox="1"/>
          <p:nvPr/>
        </p:nvSpPr>
        <p:spPr>
          <a:xfrm>
            <a:off x="121094" y="620688"/>
            <a:ext cx="4111826" cy="307777"/>
          </a:xfrm>
          <a:prstGeom prst="rect">
            <a:avLst/>
          </a:prstGeom>
          <a:noFill/>
        </p:spPr>
        <p:txBody>
          <a:bodyPr wrap="square" rtlCol="0">
            <a:spAutoFit/>
          </a:bodyPr>
          <a:lstStyle/>
          <a:p>
            <a:pPr marL="285750" indent="-285750">
              <a:buFont typeface="Wingdings" panose="05000000000000000000" pitchFamily="2" charset="2"/>
              <a:buChar char="q"/>
            </a:pPr>
            <a:r>
              <a:rPr lang="en-US" sz="1400" dirty="0" smtClean="0"/>
              <a:t>Payload and Integrated Modules</a:t>
            </a:r>
            <a:endParaRPr lang="en-US" sz="1400" dirty="0"/>
          </a:p>
        </p:txBody>
      </p:sp>
      <p:pic>
        <p:nvPicPr>
          <p:cNvPr id="8" name="그림 10" descr="C:\46ea8110edb477e8c2894717d913c404"/>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2947" y="3645024"/>
            <a:ext cx="4176464" cy="2776632"/>
          </a:xfrm>
          <a:prstGeom prst="rect">
            <a:avLst/>
          </a:prstGeom>
          <a:noFill/>
          <a:ln>
            <a:noFill/>
          </a:ln>
        </p:spPr>
      </p:pic>
    </p:spTree>
    <p:extLst>
      <p:ext uri="{BB962C8B-B14F-4D97-AF65-F5344CB8AC3E}">
        <p14:creationId xmlns:p14="http://schemas.microsoft.com/office/powerpoint/2010/main" val="31560232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464" y="116632"/>
            <a:ext cx="3582969" cy="369332"/>
          </a:xfrm>
        </p:spPr>
        <p:txBody>
          <a:bodyPr/>
          <a:lstStyle/>
          <a:p>
            <a:r>
              <a:rPr lang="en-US" altLang="en-US" dirty="0"/>
              <a:t>F</a:t>
            </a:r>
            <a:r>
              <a:rPr lang="en-US" altLang="en-US" dirty="0" smtClean="0"/>
              <a:t>low </a:t>
            </a:r>
            <a:r>
              <a:rPr lang="en-US" altLang="en-US" dirty="0"/>
              <a:t>chart of sending </a:t>
            </a:r>
            <a:r>
              <a:rPr lang="en-US" altLang="en-US" dirty="0" smtClean="0"/>
              <a:t>message </a:t>
            </a:r>
            <a:endParaRPr lang="en-US" altLang="en-US" dirty="0"/>
          </a:p>
        </p:txBody>
      </p:sp>
      <p:pic>
        <p:nvPicPr>
          <p:cNvPr id="4" name="그림 29"/>
          <p:cNvPicPr/>
          <p:nvPr/>
        </p:nvPicPr>
        <p:blipFill>
          <a:blip r:embed="rId3">
            <a:extLst>
              <a:ext uri="{28A0092B-C50C-407E-A947-70E740481C1C}">
                <a14:useLocalDpi xmlns:a14="http://schemas.microsoft.com/office/drawing/2010/main" val="0"/>
              </a:ext>
            </a:extLst>
          </a:blip>
          <a:srcRect/>
          <a:stretch>
            <a:fillRect/>
          </a:stretch>
        </p:blipFill>
        <p:spPr bwMode="auto">
          <a:xfrm>
            <a:off x="848544" y="1196752"/>
            <a:ext cx="6912768" cy="5040560"/>
          </a:xfrm>
          <a:prstGeom prst="rect">
            <a:avLst/>
          </a:prstGeom>
          <a:noFill/>
          <a:ln>
            <a:noFill/>
          </a:ln>
        </p:spPr>
      </p:pic>
    </p:spTree>
    <p:extLst>
      <p:ext uri="{BB962C8B-B14F-4D97-AF65-F5344CB8AC3E}">
        <p14:creationId xmlns:p14="http://schemas.microsoft.com/office/powerpoint/2010/main" val="81993431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테마">
  <a:themeElements>
    <a:clrScheme name="Office 테마">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solidFill>
            <a:schemeClr val="tx1"/>
          </a:solidFill>
        </a:ln>
      </a:spPr>
      <a:bodyPr rtlCol="0" anchor="ctr"/>
      <a:lstStyle>
        <a:defPPr algn="ct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60470</TotalTime>
  <Words>1722</Words>
  <Application>Microsoft Office PowerPoint</Application>
  <PresentationFormat>A4 Paper (210x297 mm)</PresentationFormat>
  <Paragraphs>310</Paragraphs>
  <Slides>18</Slides>
  <Notes>12</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37" baseType="lpstr">
      <vt:lpstr>Arial Unicode MS</vt:lpstr>
      <vt:lpstr>맑은 고딕</vt:lpstr>
      <vt:lpstr>맑은 고딕</vt:lpstr>
      <vt:lpstr>Arial</vt:lpstr>
      <vt:lpstr>Calibri</vt:lpstr>
      <vt:lpstr>Calibri Light</vt:lpstr>
      <vt:lpstr>Consolas</vt:lpstr>
      <vt:lpstr>Courier New</vt:lpstr>
      <vt:lpstr>돋움</vt:lpstr>
      <vt:lpstr>굴림</vt:lpstr>
      <vt:lpstr>굴림</vt:lpstr>
      <vt:lpstr>GulimChe</vt:lpstr>
      <vt:lpstr>LG스마트체 Bold</vt:lpstr>
      <vt:lpstr>LG스마트체 Regular</vt:lpstr>
      <vt:lpstr>Times New Roman</vt:lpstr>
      <vt:lpstr>Trebuchet MS</vt:lpstr>
      <vt:lpstr>Wingdings</vt:lpstr>
      <vt:lpstr>1_Office 테마</vt:lpstr>
      <vt:lpstr>Microsoft PowerPoint Presentation</vt:lpstr>
      <vt:lpstr>PowerPoint Presentation</vt:lpstr>
      <vt:lpstr>I. NGTP Service Manager</vt:lpstr>
      <vt:lpstr>1. NGTP protocol</vt:lpstr>
      <vt:lpstr>TSDP Architectural Overview</vt:lpstr>
      <vt:lpstr>Message Flow  TU =&gt; TSP</vt:lpstr>
      <vt:lpstr>Message Flow  TU =&gt; TSP</vt:lpstr>
      <vt:lpstr>Basic Transport Service Design Concept</vt:lpstr>
      <vt:lpstr>2. NGTP Manager Service Design </vt:lpstr>
      <vt:lpstr>Flow chart of sending message </vt:lpstr>
      <vt:lpstr>3. NGTP Functions - Retry mechanism in NGTP service </vt:lpstr>
      <vt:lpstr>3. NGTP Functions - Messages fragmentation and resemblance </vt:lpstr>
      <vt:lpstr>4. External Library in NGTP (1)  </vt:lpstr>
      <vt:lpstr>4. External Library in NGTP (2)  </vt:lpstr>
      <vt:lpstr>5. NGTP transport</vt:lpstr>
      <vt:lpstr>5. NGTP transport (HTTPS)</vt:lpstr>
      <vt:lpstr>6. NGPT Source Code - Class definition</vt:lpstr>
      <vt:lpstr>7.NGTP common Issues</vt:lpstr>
      <vt:lpstr>8. NGTP open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슬라이드 1</dc:title>
  <dc:creator>admin</dc:creator>
  <cp:lastModifiedBy>HOAI MAI TRAN/LGEVH VS FUNCTIONAL TECHNOLOGY 3(hoai.tran@lge.com)</cp:lastModifiedBy>
  <cp:revision>3387</cp:revision>
  <cp:lastPrinted>2013-09-29T01:03:22Z</cp:lastPrinted>
  <dcterms:created xsi:type="dcterms:W3CDTF">2008-11-26T05:44:28Z</dcterms:created>
  <dcterms:modified xsi:type="dcterms:W3CDTF">2022-05-11T08:19:13Z</dcterms:modified>
</cp:coreProperties>
</file>